
<file path=[Content_Types].xml><?xml version="1.0" encoding="utf-8"?>
<Types xmlns="http://schemas.openxmlformats.org/package/2006/content-types">
  <Default Extension="bin" ContentType="image/pn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tags/tag27.xml" ContentType="application/vnd.openxmlformats-officedocument.presentationml.tags+xml"/>
  <Override PartName="/ppt/notesSlides/notesSlide24.xml" ContentType="application/vnd.openxmlformats-officedocument.presentationml.notesSlide+xml"/>
  <Override PartName="/ppt/tags/tag28.xml" ContentType="application/vnd.openxmlformats-officedocument.presentationml.tags+xml"/>
  <Override PartName="/ppt/notesSlides/notesSlide25.xml" ContentType="application/vnd.openxmlformats-officedocument.presentationml.notesSlide+xml"/>
  <Override PartName="/ppt/tags/tag29.xml" ContentType="application/vnd.openxmlformats-officedocument.presentationml.tags+xml"/>
  <Override PartName="/ppt/notesSlides/notesSlide26.xml" ContentType="application/vnd.openxmlformats-officedocument.presentationml.notesSlide+xml"/>
  <Override PartName="/ppt/tags/tag30.xml" ContentType="application/vnd.openxmlformats-officedocument.presentationml.tags+xml"/>
  <Override PartName="/ppt/notesSlides/notesSlide27.xml" ContentType="application/vnd.openxmlformats-officedocument.presentationml.notesSlide+xml"/>
  <Override PartName="/ppt/tags/tag31.xml" ContentType="application/vnd.openxmlformats-officedocument.presentationml.tags+xml"/>
  <Override PartName="/ppt/notesSlides/notesSlide28.xml" ContentType="application/vnd.openxmlformats-officedocument.presentationml.notesSlide+xml"/>
  <Override PartName="/ppt/tags/tag32.xml" ContentType="application/vnd.openxmlformats-officedocument.presentationml.tags+xml"/>
  <Override PartName="/ppt/notesSlides/notesSlide29.xml" ContentType="application/vnd.openxmlformats-officedocument.presentationml.notesSlide+xml"/>
  <Override PartName="/ppt/tags/tag33.xml" ContentType="application/vnd.openxmlformats-officedocument.presentationml.tags+xml"/>
  <Override PartName="/ppt/notesSlides/notesSlide30.xml" ContentType="application/vnd.openxmlformats-officedocument.presentationml.notesSlide+xml"/>
  <Override PartName="/ppt/tags/tag34.xml" ContentType="application/vnd.openxmlformats-officedocument.presentationml.tags+xml"/>
  <Override PartName="/ppt/notesSlides/notesSlide31.xml" ContentType="application/vnd.openxmlformats-officedocument.presentationml.notesSlide+xml"/>
  <Override PartName="/ppt/tags/tag35.xml" ContentType="application/vnd.openxmlformats-officedocument.presentationml.tags+xml"/>
  <Override PartName="/ppt/notesSlides/notesSlide32.xml" ContentType="application/vnd.openxmlformats-officedocument.presentationml.notesSlide+xml"/>
  <Override PartName="/ppt/tags/tag36.xml" ContentType="application/vnd.openxmlformats-officedocument.presentationml.tags+xml"/>
  <Override PartName="/ppt/notesSlides/notesSlide33.xml" ContentType="application/vnd.openxmlformats-officedocument.presentationml.notesSlide+xml"/>
  <Override PartName="/ppt/tags/tag37.xml" ContentType="application/vnd.openxmlformats-officedocument.presentationml.tags+xml"/>
  <Override PartName="/ppt/notesSlides/notesSlide34.xml" ContentType="application/vnd.openxmlformats-officedocument.presentationml.notesSlide+xml"/>
  <Override PartName="/ppt/tags/tag38.xml" ContentType="application/vnd.openxmlformats-officedocument.presentationml.tags+xml"/>
  <Override PartName="/ppt/notesSlides/notesSlide35.xml" ContentType="application/vnd.openxmlformats-officedocument.presentationml.notesSlide+xml"/>
  <Override PartName="/ppt/tags/tag39.xml" ContentType="application/vnd.openxmlformats-officedocument.presentationml.tags+xml"/>
  <Override PartName="/ppt/notesSlides/notesSlide36.xml" ContentType="application/vnd.openxmlformats-officedocument.presentationml.notesSlide+xml"/>
  <Override PartName="/ppt/tags/tag40.xml" ContentType="application/vnd.openxmlformats-officedocument.presentationml.tags+xml"/>
  <Override PartName="/ppt/notesSlides/notesSlide37.xml" ContentType="application/vnd.openxmlformats-officedocument.presentationml.notesSlide+xml"/>
  <Override PartName="/ppt/tags/tag41.xml" ContentType="application/vnd.openxmlformats-officedocument.presentationml.tags+xml"/>
  <Override PartName="/ppt/notesSlides/notesSlide38.xml" ContentType="application/vnd.openxmlformats-officedocument.presentationml.notesSlide+xml"/>
  <Override PartName="/ppt/tags/tag42.xml" ContentType="application/vnd.openxmlformats-officedocument.presentationml.tags+xml"/>
  <Override PartName="/ppt/notesSlides/notesSlide39.xml" ContentType="application/vnd.openxmlformats-officedocument.presentationml.notesSlide+xml"/>
  <Override PartName="/ppt/tags/tag43.xml" ContentType="application/vnd.openxmlformats-officedocument.presentationml.tags+xml"/>
  <Override PartName="/ppt/notesSlides/notesSlide40.xml" ContentType="application/vnd.openxmlformats-officedocument.presentationml.notesSlide+xml"/>
  <Override PartName="/ppt/tags/tag44.xml" ContentType="application/vnd.openxmlformats-officedocument.presentationml.tags+xml"/>
  <Override PartName="/ppt/notesSlides/notesSlide41.xml" ContentType="application/vnd.openxmlformats-officedocument.presentationml.notesSlide+xml"/>
  <Override PartName="/ppt/tags/tag45.xml" ContentType="application/vnd.openxmlformats-officedocument.presentationml.tags+xml"/>
  <Override PartName="/ppt/notesSlides/notesSlide42.xml" ContentType="application/vnd.openxmlformats-officedocument.presentationml.notesSlide+xml"/>
  <Override PartName="/ppt/tags/tag46.xml" ContentType="application/vnd.openxmlformats-officedocument.presentationml.tags+xml"/>
  <Override PartName="/ppt/notesSlides/notesSlide43.xml" ContentType="application/vnd.openxmlformats-officedocument.presentationml.notesSlide+xml"/>
  <Override PartName="/ppt/tags/tag47.xml" ContentType="application/vnd.openxmlformats-officedocument.presentationml.tags+xml"/>
  <Override PartName="/ppt/notesSlides/notesSlide44.xml" ContentType="application/vnd.openxmlformats-officedocument.presentationml.notesSlide+xml"/>
  <Override PartName="/ppt/tags/tag48.xml" ContentType="application/vnd.openxmlformats-officedocument.presentationml.tags+xml"/>
  <Override PartName="/ppt/notesSlides/notesSlide45.xml" ContentType="application/vnd.openxmlformats-officedocument.presentationml.notesSlide+xml"/>
  <Override PartName="/ppt/tags/tag49.xml" ContentType="application/vnd.openxmlformats-officedocument.presentationml.tags+xml"/>
  <Override PartName="/ppt/notesSlides/notesSlide46.xml" ContentType="application/vnd.openxmlformats-officedocument.presentationml.notesSlide+xml"/>
  <Override PartName="/ppt/tags/tag50.xml" ContentType="application/vnd.openxmlformats-officedocument.presentationml.tags+xml"/>
  <Override PartName="/ppt/notesSlides/notesSlide47.xml" ContentType="application/vnd.openxmlformats-officedocument.presentationml.notesSlide+xml"/>
  <Override PartName="/ppt/tags/tag51.xml" ContentType="application/vnd.openxmlformats-officedocument.presentationml.tags+xml"/>
  <Override PartName="/ppt/notesSlides/notesSlide48.xml" ContentType="application/vnd.openxmlformats-officedocument.presentationml.notesSlide+xml"/>
  <Override PartName="/ppt/tags/tag52.xml" ContentType="application/vnd.openxmlformats-officedocument.presentationml.tags+xml"/>
  <Override PartName="/ppt/notesSlides/notesSlide49.xml" ContentType="application/vnd.openxmlformats-officedocument.presentationml.notesSlide+xml"/>
  <Override PartName="/ppt/tags/tag53.xml" ContentType="application/vnd.openxmlformats-officedocument.presentationml.tags+xml"/>
  <Override PartName="/ppt/notesSlides/notesSlide50.xml" ContentType="application/vnd.openxmlformats-officedocument.presentationml.notesSlide+xml"/>
  <Override PartName="/ppt/tags/tag54.xml" ContentType="application/vnd.openxmlformats-officedocument.presentationml.tags+xml"/>
  <Override PartName="/ppt/notesSlides/notesSlide51.xml" ContentType="application/vnd.openxmlformats-officedocument.presentationml.notesSlide+xml"/>
  <Override PartName="/ppt/tags/tag55.xml" ContentType="application/vnd.openxmlformats-officedocument.presentationml.tags+xml"/>
  <Override PartName="/ppt/notesSlides/notesSlide52.xml" ContentType="application/vnd.openxmlformats-officedocument.presentationml.notesSlide+xml"/>
  <Override PartName="/ppt/tags/tag56.xml" ContentType="application/vnd.openxmlformats-officedocument.presentationml.tags+xml"/>
  <Override PartName="/ppt/notesSlides/notesSlide53.xml" ContentType="application/vnd.openxmlformats-officedocument.presentationml.notesSlide+xml"/>
  <Override PartName="/ppt/tags/tag57.xml" ContentType="application/vnd.openxmlformats-officedocument.presentationml.tags+xml"/>
  <Override PartName="/ppt/notesSlides/notesSlide54.xml" ContentType="application/vnd.openxmlformats-officedocument.presentationml.notesSlide+xml"/>
  <Override PartName="/ppt/tags/tag58.xml" ContentType="application/vnd.openxmlformats-officedocument.presentationml.tags+xml"/>
  <Override PartName="/ppt/notesSlides/notesSlide55.xml" ContentType="application/vnd.openxmlformats-officedocument.presentationml.notesSlide+xml"/>
  <Override PartName="/ppt/tags/tag59.xml" ContentType="application/vnd.openxmlformats-officedocument.presentationml.tags+xml"/>
  <Override PartName="/ppt/notesSlides/notesSlide56.xml" ContentType="application/vnd.openxmlformats-officedocument.presentationml.notesSlide+xml"/>
  <Override PartName="/ppt/tags/tag60.xml" ContentType="application/vnd.openxmlformats-officedocument.presentationml.tags+xml"/>
  <Override PartName="/ppt/notesSlides/notesSlide57.xml" ContentType="application/vnd.openxmlformats-officedocument.presentationml.notesSlide+xml"/>
  <Override PartName="/ppt/tags/tag61.xml" ContentType="application/vnd.openxmlformats-officedocument.presentationml.tags+xml"/>
  <Override PartName="/ppt/notesSlides/notesSlide5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302" r:id="rId5"/>
    <p:sldId id="304" r:id="rId6"/>
    <p:sldId id="366" r:id="rId7"/>
    <p:sldId id="365" r:id="rId8"/>
    <p:sldId id="313" r:id="rId9"/>
    <p:sldId id="318" r:id="rId10"/>
    <p:sldId id="323" r:id="rId11"/>
    <p:sldId id="322" r:id="rId12"/>
    <p:sldId id="321" r:id="rId13"/>
    <p:sldId id="324" r:id="rId14"/>
    <p:sldId id="343" r:id="rId15"/>
    <p:sldId id="325" r:id="rId16"/>
    <p:sldId id="326" r:id="rId17"/>
    <p:sldId id="333" r:id="rId18"/>
    <p:sldId id="341" r:id="rId19"/>
    <p:sldId id="342" r:id="rId20"/>
    <p:sldId id="364" r:id="rId21"/>
    <p:sldId id="340" r:id="rId22"/>
    <p:sldId id="332" r:id="rId23"/>
    <p:sldId id="327" r:id="rId24"/>
    <p:sldId id="329" r:id="rId25"/>
    <p:sldId id="330" r:id="rId26"/>
    <p:sldId id="328" r:id="rId27"/>
    <p:sldId id="331" r:id="rId28"/>
    <p:sldId id="334" r:id="rId29"/>
    <p:sldId id="335" r:id="rId30"/>
    <p:sldId id="338" r:id="rId31"/>
    <p:sldId id="339" r:id="rId32"/>
    <p:sldId id="344" r:id="rId33"/>
    <p:sldId id="345" r:id="rId34"/>
    <p:sldId id="347" r:id="rId35"/>
    <p:sldId id="303" r:id="rId36"/>
    <p:sldId id="305" r:id="rId37"/>
    <p:sldId id="311" r:id="rId38"/>
    <p:sldId id="348" r:id="rId39"/>
    <p:sldId id="350" r:id="rId40"/>
    <p:sldId id="352" r:id="rId41"/>
    <p:sldId id="353" r:id="rId42"/>
    <p:sldId id="355" r:id="rId43"/>
    <p:sldId id="354" r:id="rId44"/>
    <p:sldId id="367" r:id="rId45"/>
    <p:sldId id="368" r:id="rId46"/>
    <p:sldId id="369" r:id="rId47"/>
    <p:sldId id="358" r:id="rId48"/>
    <p:sldId id="372" r:id="rId49"/>
    <p:sldId id="373" r:id="rId50"/>
    <p:sldId id="374" r:id="rId51"/>
    <p:sldId id="375" r:id="rId52"/>
    <p:sldId id="376" r:id="rId53"/>
    <p:sldId id="377" r:id="rId54"/>
    <p:sldId id="360" r:id="rId55"/>
    <p:sldId id="363" r:id="rId56"/>
    <p:sldId id="361" r:id="rId57"/>
    <p:sldId id="371" r:id="rId58"/>
    <p:sldId id="359" r:id="rId59"/>
    <p:sldId id="370" r:id="rId60"/>
    <p:sldId id="378" r:id="rId61"/>
    <p:sldId id="307" r:id="rId62"/>
  </p:sldIdLst>
  <p:sldSz cx="12192000" cy="6858000"/>
  <p:notesSz cx="6858000" cy="9144000"/>
  <p:custDataLst>
    <p:tags r:id="rId6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1" id="{CB95213E-C626-4A76-B385-ACB781E3ECEB}">
          <p14:sldIdLst>
            <p14:sldId id="302"/>
            <p14:sldId id="304"/>
            <p14:sldId id="366"/>
            <p14:sldId id="365"/>
            <p14:sldId id="313"/>
            <p14:sldId id="318"/>
            <p14:sldId id="323"/>
            <p14:sldId id="322"/>
            <p14:sldId id="321"/>
            <p14:sldId id="324"/>
            <p14:sldId id="343"/>
            <p14:sldId id="325"/>
            <p14:sldId id="326"/>
            <p14:sldId id="333"/>
            <p14:sldId id="341"/>
            <p14:sldId id="342"/>
            <p14:sldId id="364"/>
            <p14:sldId id="340"/>
            <p14:sldId id="332"/>
            <p14:sldId id="327"/>
            <p14:sldId id="329"/>
            <p14:sldId id="330"/>
            <p14:sldId id="328"/>
            <p14:sldId id="331"/>
            <p14:sldId id="334"/>
            <p14:sldId id="335"/>
            <p14:sldId id="338"/>
            <p14:sldId id="339"/>
            <p14:sldId id="344"/>
            <p14:sldId id="345"/>
            <p14:sldId id="347"/>
            <p14:sldId id="303"/>
          </p14:sldIdLst>
        </p14:section>
        <p14:section name="Session 2" id="{81DFDA29-1DE7-45CA-9DE5-CAFA6BC8A3E1}">
          <p14:sldIdLst>
            <p14:sldId id="305"/>
            <p14:sldId id="311"/>
            <p14:sldId id="348"/>
            <p14:sldId id="350"/>
            <p14:sldId id="352"/>
            <p14:sldId id="353"/>
            <p14:sldId id="355"/>
            <p14:sldId id="354"/>
            <p14:sldId id="367"/>
            <p14:sldId id="368"/>
            <p14:sldId id="369"/>
            <p14:sldId id="358"/>
            <p14:sldId id="372"/>
            <p14:sldId id="373"/>
            <p14:sldId id="374"/>
            <p14:sldId id="375"/>
            <p14:sldId id="376"/>
            <p14:sldId id="377"/>
            <p14:sldId id="360"/>
            <p14:sldId id="363"/>
            <p14:sldId id="361"/>
            <p14:sldId id="371"/>
            <p14:sldId id="359"/>
            <p14:sldId id="370"/>
            <p14:sldId id="378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9F07305-77D1-BFB5-7A48-65F192B4467C}" name="Javier Cantón Ferrero" initials="JF" userId="S::jcanton@plainconcepts.com::91aab65a-af81-4e28-bf4f-8ad74d076cca" providerId="AD"/>
  <p188:author id="{E7AB4109-10EE-072B-CE79-2236E5CB35A3}" name="Daniel Fernández Lázaro" initials="DFL" userId="S::daniel.fernandez@plainconcepts.com::bdec9c5a-5cf5-44fc-9b6e-90fb0cbe08d8" providerId="AD"/>
  <p188:author id="{EA844312-7B3D-6305-3350-CD997326AEE2}" name="Juan Carlos López Rodríguez" initials="JCLR" userId="S::jclopez@plainconcepts.com::a2916a28-0d53-4c33-8fb0-d2edbc067e5b" providerId="AD"/>
  <p188:author id="{6121D02A-4735-A9B7-24AB-C5EAB27C3454}" name="Alejandro Hidalgo Fernandez" initials="AHF" userId="S::ahidalgo@plainconcepts.com::ed84111b-0927-42a2-babb-0bd7485a0f37" providerId="AD"/>
  <p188:author id="{132DC467-9D89-DE17-2318-B113F1076E1C}" name="María Soto Castro" initials="MSC" userId="S::msoto@plainconcepts.com::8b739d3f-700c-46c0-881a-5f916d036e10" providerId="AD"/>
  <p188:author id="{A858F2C6-6AD8-AC03-7833-77A18DDBFC89}" name="Francisco Pelaez" initials="FP" userId="S::fpelaez@plainconcepts.com::caaa9eba-4536-4117-ac56-b6df5eea27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AF2"/>
    <a:srgbClr val="F2F3F7"/>
    <a:srgbClr val="E6E6E6"/>
    <a:srgbClr val="0F71FF"/>
    <a:srgbClr val="FFFFFF"/>
    <a:srgbClr val="F171BE"/>
    <a:srgbClr val="6265BD"/>
    <a:srgbClr val="B28138"/>
    <a:srgbClr val="3AD582"/>
    <a:srgbClr val="2373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C9ACC-58EE-4BB1-BDF8-0ADA747A572B}" v="2441" dt="2023-03-07T11:22:20.774"/>
    <p1510:client id="{7056A8DB-F466-41EE-A483-9BAE8071BC08}" v="670" dt="2023-03-07T11:12:52.216"/>
    <p1510:client id="{9E1A3076-52F1-496D-BF2C-046B2149D019}" v="2753" vWet="2755" dt="2023-03-06T13:26:28.4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 autoAdjust="0"/>
    <p:restoredTop sz="73616" autoAdjust="0"/>
  </p:normalViewPr>
  <p:slideViewPr>
    <p:cSldViewPr snapToGrid="0">
      <p:cViewPr varScale="1">
        <p:scale>
          <a:sx n="63" d="100"/>
          <a:sy n="63" d="100"/>
        </p:scale>
        <p:origin x="136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2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F1C633-BB85-844F-A95C-D64FDAB0D7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>
              <a:latin typeface="Montserrat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DC10F2-8249-6C45-BD4B-083F80980D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>
              <a:latin typeface="Montserrat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44D551-1DB6-A145-802A-65D28E008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81A6D-A4BF-904F-8582-BC593F30D03E}" type="slidenum">
              <a:rPr lang="en-ES">
                <a:latin typeface="Montserrat" pitchFamily="2" charset="77"/>
              </a:rPr>
              <a:t>‹#›</a:t>
            </a:fld>
            <a:endParaRPr lang="en-ES">
              <a:latin typeface="Montserrat" pitchFamily="2" charset="77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94EFFA0-6C05-EF49-AE9C-8FD2325FE4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17DFD-44AF-DF46-81A4-FD067D5D61D7}" type="datetimeFigureOut">
              <a:rPr lang="en-ES">
                <a:latin typeface="Montserrat" pitchFamily="2" charset="77"/>
              </a:rPr>
              <a:t>07/19/2023</a:t>
            </a:fld>
            <a:endParaRPr lang="en-ES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5927281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" pitchFamily="2" charset="77"/>
              </a:defRPr>
            </a:lvl1pPr>
          </a:lstStyle>
          <a:p>
            <a:fld id="{01BDB941-1391-9341-9456-56ABFB05C6F6}" type="datetimeFigureOut">
              <a:rPr lang="en-US"/>
              <a:pPr/>
              <a:t>7/19/2023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" pitchFamily="2" charset="77"/>
              </a:defRPr>
            </a:lvl1pPr>
          </a:lstStyle>
          <a:p>
            <a:fld id="{F334AA0A-9FC8-FA42-92A8-9963D15586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6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648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2ADEE-96FB-4A4A-9E0D-D39732957E12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584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361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039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683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304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184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62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6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645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789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59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Sliding Windows</a:t>
            </a:r>
          </a:p>
          <a:p>
            <a:pPr algn="l"/>
            <a:r>
              <a:rPr lang="en-GB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An example would be to compute the moving average of a stock price across the last five minutes, triggered every second or every few seconds.</a:t>
            </a:r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1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Tumbling Windows</a:t>
            </a:r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GB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An example would be to compute the average price of a stock over the last five minutes, computed every five minutes.</a:t>
            </a:r>
            <a:endParaRPr lang="en-US" b="1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25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02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56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28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90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https://dzone.com/articles/spark-structured-streaming-joins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911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https://dzone.com/articles/spark-structured-streaming-joins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88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https://dzone.com/articles/spark-structured-streaming-joins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5415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275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2ADEE-96FB-4A4A-9E0D-D39732957E12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829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3523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2ADEE-96FB-4A4A-9E0D-D39732957E12}" type="slidenum">
              <a:rPr lang="en-US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612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816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23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99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0333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651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078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02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2ADEE-96FB-4A4A-9E0D-D39732957E12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910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237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2397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080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597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795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459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2288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5218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9648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64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863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812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7585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7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603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782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672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3307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2ADEE-96FB-4A4A-9E0D-D39732957E12}" type="slidenum">
              <a:rPr lang="en-US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571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994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hola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35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18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406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5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image" Target="../media/image3.bin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bin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bin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bin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bin"/><Relationship Id="rId2" Type="http://schemas.openxmlformats.org/officeDocument/2006/relationships/image" Target="../media/image3.bin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bin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 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3">
            <a:extLst>
              <a:ext uri="{FF2B5EF4-FFF2-40B4-BE49-F238E27FC236}">
                <a16:creationId xmlns:a16="http://schemas.microsoft.com/office/drawing/2014/main" id="{96DC83DB-E0C7-5864-4DFF-82CD1F15F4DD}"/>
              </a:ext>
            </a:extLst>
          </p:cNvPr>
          <p:cNvSpPr/>
          <p:nvPr/>
        </p:nvSpPr>
        <p:spPr>
          <a:xfrm>
            <a:off x="-1715" y="0"/>
            <a:ext cx="12192000" cy="6858000"/>
          </a:xfrm>
          <a:prstGeom prst="rect">
            <a:avLst/>
          </a:prstGeom>
          <a:gradFill>
            <a:gsLst>
              <a:gs pos="0">
                <a:srgbClr val="00113A"/>
              </a:gs>
              <a:gs pos="100000">
                <a:srgbClr val="0D0E0F">
                  <a:alpha val="94902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solidFill>
                <a:schemeClr val="accent1">
                  <a:lumMod val="20000"/>
                  <a:lumOff val="8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5" name="Imagen 14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54A30794-3A5D-36E7-1D4E-9D6E82F69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02CF52-F61C-98D3-A7A1-CD4B8FEA6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3" y="439390"/>
            <a:ext cx="3855457" cy="780217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499750BA-9BBB-40F1-B83A-F614BB285AFD}"/>
              </a:ext>
            </a:extLst>
          </p:cNvPr>
          <p:cNvSpPr/>
          <p:nvPr/>
        </p:nvSpPr>
        <p:spPr>
          <a:xfrm>
            <a:off x="805527" y="3866522"/>
            <a:ext cx="277249" cy="277249"/>
          </a:xfrm>
          <a:prstGeom prst="rect">
            <a:avLst/>
          </a:prstGeom>
          <a:solidFill>
            <a:srgbClr val="2F6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FBF53570-8C02-AEA2-B1F7-D297D792FC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062" y="4787662"/>
            <a:ext cx="10119873" cy="620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rgbClr val="F2F3F7"/>
                </a:solidFill>
                <a:latin typeface="Outfit SemiBold" pitchFamily="2" charset="0"/>
              </a:defRPr>
            </a:lvl1pPr>
            <a:lvl2pPr>
              <a:defRPr sz="6000" b="1" i="0">
                <a:solidFill>
                  <a:srgbClr val="F2F3F7"/>
                </a:solidFill>
                <a:latin typeface="Outfit SemiBold" pitchFamily="2" charset="0"/>
              </a:defRPr>
            </a:lvl2pPr>
            <a:lvl3pPr>
              <a:defRPr sz="6000" b="1" i="0">
                <a:solidFill>
                  <a:srgbClr val="F2F3F7"/>
                </a:solidFill>
                <a:latin typeface="Outfit SemiBold" pitchFamily="2" charset="0"/>
              </a:defRPr>
            </a:lvl3pPr>
            <a:lvl4pPr>
              <a:defRPr sz="6000" b="1" i="0">
                <a:solidFill>
                  <a:srgbClr val="F2F3F7"/>
                </a:solidFill>
                <a:latin typeface="Outfit SemiBold" pitchFamily="2" charset="0"/>
              </a:defRPr>
            </a:lvl4pPr>
            <a:lvl5pPr>
              <a:defRPr sz="6000" b="1" i="0">
                <a:solidFill>
                  <a:srgbClr val="F2F3F7"/>
                </a:solidFill>
                <a:latin typeface="Outfit SemiBold" pitchFamily="2" charset="0"/>
              </a:defRPr>
            </a:lvl5pPr>
          </a:lstStyle>
          <a:p>
            <a:pPr lvl="0"/>
            <a:r>
              <a:rPr lang="es-ES_tradnl" noProof="0"/>
              <a:t>Plain Concepts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D019BFD-A7C5-DA4B-14A3-F780920DDA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000" y="4286951"/>
            <a:ext cx="1974850" cy="333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800" i="0">
                <a:solidFill>
                  <a:schemeClr val="bg2"/>
                </a:solidFill>
                <a:latin typeface="Outfit Medium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074796E5-4628-8CE5-C2F7-522F8897BA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5564534"/>
            <a:ext cx="1974850" cy="333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2"/>
                </a:solidFill>
                <a:latin typeface="Outfit Medium" pitchFamily="2" charset="0"/>
              </a:defRPr>
            </a:lvl1pPr>
          </a:lstStyle>
          <a:p>
            <a:pPr lvl="0"/>
            <a:r>
              <a:rPr lang="es-ES" err="1"/>
              <a:t>Year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94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. Title over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F8CCF8-85CA-F05C-A376-6FCD4F18725C}"/>
              </a:ext>
            </a:extLst>
          </p:cNvPr>
          <p:cNvSpPr/>
          <p:nvPr/>
        </p:nvSpPr>
        <p:spPr>
          <a:xfrm>
            <a:off x="211667" y="215899"/>
            <a:ext cx="11768666" cy="6426710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873472-9E17-9EA6-F275-7AE8C3A31B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74532" y="2405756"/>
            <a:ext cx="8642935" cy="20464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spc="0">
                <a:solidFill>
                  <a:schemeClr val="bg2"/>
                </a:solidFill>
                <a:latin typeface="Outfit SemiBold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Title Section</a:t>
            </a:r>
            <a:endParaRPr lang="en-MY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3FC995A-8866-87B0-C0B5-0FE59793ED01}"/>
              </a:ext>
            </a:extLst>
          </p:cNvPr>
          <p:cNvGrpSpPr/>
          <p:nvPr userDrawn="1"/>
        </p:nvGrpSpPr>
        <p:grpSpPr>
          <a:xfrm>
            <a:off x="-447" y="0"/>
            <a:ext cx="12193268" cy="6858609"/>
            <a:chOff x="-447" y="0"/>
            <a:chExt cx="12193268" cy="6858609"/>
          </a:xfrm>
          <a:gradFill>
            <a:gsLst>
              <a:gs pos="0">
                <a:srgbClr val="DF4661"/>
              </a:gs>
              <a:gs pos="74000">
                <a:srgbClr val="326FFF"/>
              </a:gs>
              <a:gs pos="83000">
                <a:srgbClr val="326FFF"/>
              </a:gs>
              <a:gs pos="100000">
                <a:srgbClr val="326FFF"/>
              </a:gs>
            </a:gsLst>
            <a:lin ang="0" scaled="1"/>
          </a:gradFill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9BB7CF14-08F4-A0F1-D0BF-0B8EC82EBDF8}"/>
                </a:ext>
              </a:extLst>
            </p:cNvPr>
            <p:cNvSpPr/>
            <p:nvPr/>
          </p:nvSpPr>
          <p:spPr>
            <a:xfrm>
              <a:off x="0" y="0"/>
              <a:ext cx="1219200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AF459E8-6631-7345-A702-CA9E7A7A83B1}"/>
                </a:ext>
              </a:extLst>
            </p:cNvPr>
            <p:cNvSpPr/>
            <p:nvPr/>
          </p:nvSpPr>
          <p:spPr>
            <a:xfrm>
              <a:off x="-447" y="6642609"/>
              <a:ext cx="1219200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0B21397-758D-73B1-ED1B-B7338D0039A7}"/>
                </a:ext>
              </a:extLst>
            </p:cNvPr>
            <p:cNvSpPr/>
            <p:nvPr/>
          </p:nvSpPr>
          <p:spPr>
            <a:xfrm rot="5400000">
              <a:off x="-3319594" y="3319594"/>
              <a:ext cx="6855188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B4DE2B0-96E0-1398-3472-5A8364525188}"/>
                </a:ext>
              </a:extLst>
            </p:cNvPr>
            <p:cNvSpPr/>
            <p:nvPr/>
          </p:nvSpPr>
          <p:spPr>
            <a:xfrm rot="5400000">
              <a:off x="8657227" y="3322406"/>
              <a:ext cx="6855188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329C7A69-4CFE-88AB-4201-53DC311CA7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5" y="579230"/>
            <a:ext cx="691137" cy="2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60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.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F8CCF8-85CA-F05C-A376-6FCD4F18725C}"/>
              </a:ext>
            </a:extLst>
          </p:cNvPr>
          <p:cNvSpPr/>
          <p:nvPr/>
        </p:nvSpPr>
        <p:spPr>
          <a:xfrm>
            <a:off x="216000" y="216000"/>
            <a:ext cx="11802349" cy="6461670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873472-9E17-9EA6-F275-7AE8C3A31B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9791" y="2427408"/>
            <a:ext cx="6952574" cy="15204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4400" spc="0">
                <a:solidFill>
                  <a:schemeClr val="bg2"/>
                </a:solidFill>
                <a:latin typeface="Outfit SemiBold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Interesting quote for this particular topic</a:t>
            </a:r>
            <a:endParaRPr lang="en-MY"/>
          </a:p>
        </p:txBody>
      </p:sp>
      <p:sp>
        <p:nvSpPr>
          <p:cNvPr id="5" name="MIO_OBJECT1">
            <a:extLst>
              <a:ext uri="{FF2B5EF4-FFF2-40B4-BE49-F238E27FC236}">
                <a16:creationId xmlns:a16="http://schemas.microsoft.com/office/drawing/2014/main" id="{87D9D280-28D5-A0F3-F942-5707307CC8C3}"/>
              </a:ext>
            </a:extLst>
          </p:cNvPr>
          <p:cNvSpPr/>
          <p:nvPr/>
        </p:nvSpPr>
        <p:spPr>
          <a:xfrm flipV="1">
            <a:off x="6822054" y="3933824"/>
            <a:ext cx="3373582" cy="113399"/>
          </a:xfrm>
          <a:prstGeom prst="rect">
            <a:avLst/>
          </a:prstGeom>
          <a:solidFill>
            <a:srgbClr val="326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9DBA9B2-BD47-072B-0B0C-9FC569774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93497" y="4216275"/>
            <a:ext cx="2676020" cy="7843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r>
              <a:rPr lang="es-ES"/>
              <a:t> </a:t>
            </a:r>
            <a:r>
              <a:rPr lang="es-ES" err="1"/>
              <a:t>Person</a:t>
            </a:r>
            <a:endParaRPr lang="en-U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C3BD0230-4C7D-C48E-85C6-DEA2697D2838}"/>
              </a:ext>
            </a:extLst>
          </p:cNvPr>
          <p:cNvGrpSpPr/>
          <p:nvPr userDrawn="1"/>
        </p:nvGrpSpPr>
        <p:grpSpPr>
          <a:xfrm>
            <a:off x="-447" y="0"/>
            <a:ext cx="12193268" cy="6858609"/>
            <a:chOff x="-447" y="0"/>
            <a:chExt cx="12193268" cy="6858609"/>
          </a:xfrm>
          <a:gradFill>
            <a:gsLst>
              <a:gs pos="0">
                <a:srgbClr val="DF4661"/>
              </a:gs>
              <a:gs pos="74000">
                <a:srgbClr val="326FFF"/>
              </a:gs>
              <a:gs pos="83000">
                <a:srgbClr val="326FFF"/>
              </a:gs>
              <a:gs pos="100000">
                <a:srgbClr val="326FFF"/>
              </a:gs>
            </a:gsLst>
            <a:lin ang="0" scaled="1"/>
          </a:gradFill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0DDFDEA4-5BF3-8850-67AC-29EB4B339BE4}"/>
                </a:ext>
              </a:extLst>
            </p:cNvPr>
            <p:cNvSpPr/>
            <p:nvPr/>
          </p:nvSpPr>
          <p:spPr>
            <a:xfrm>
              <a:off x="0" y="0"/>
              <a:ext cx="1219200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55B2FFC-931D-6F97-F14F-BC6C878DCE5A}"/>
                </a:ext>
              </a:extLst>
            </p:cNvPr>
            <p:cNvSpPr/>
            <p:nvPr/>
          </p:nvSpPr>
          <p:spPr>
            <a:xfrm>
              <a:off x="-447" y="6642609"/>
              <a:ext cx="1219200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A09EF9CB-91BF-43E2-9FBC-4AF761046573}"/>
                </a:ext>
              </a:extLst>
            </p:cNvPr>
            <p:cNvSpPr/>
            <p:nvPr/>
          </p:nvSpPr>
          <p:spPr>
            <a:xfrm rot="5400000">
              <a:off x="-3319594" y="3319594"/>
              <a:ext cx="6855188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FC034C4-C181-CF25-977D-391024C914CD}"/>
                </a:ext>
              </a:extLst>
            </p:cNvPr>
            <p:cNvSpPr/>
            <p:nvPr/>
          </p:nvSpPr>
          <p:spPr>
            <a:xfrm rot="5400000">
              <a:off x="8657227" y="3322406"/>
              <a:ext cx="6855188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477AAFBA-A980-E42B-3398-A8239BF040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5" y="579230"/>
            <a:ext cx="691137" cy="2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89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.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F8CCF8-85CA-F05C-A376-6FCD4F18725C}"/>
              </a:ext>
            </a:extLst>
          </p:cNvPr>
          <p:cNvSpPr/>
          <p:nvPr/>
        </p:nvSpPr>
        <p:spPr>
          <a:xfrm>
            <a:off x="216000" y="215999"/>
            <a:ext cx="11802349" cy="6534121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" name="Marcador de medios 3">
            <a:extLst>
              <a:ext uri="{FF2B5EF4-FFF2-40B4-BE49-F238E27FC236}">
                <a16:creationId xmlns:a16="http://schemas.microsoft.com/office/drawing/2014/main" id="{5EF36A30-1525-FB8C-FC0C-E9BA27DFFDA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15177" y="216000"/>
            <a:ext cx="11760376" cy="6423188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en el icono para agregar medios</a:t>
            </a:r>
            <a:endParaRPr lang="en-U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DDAE7DF-A588-FCC8-98C0-CD5FC23355DD}"/>
              </a:ext>
            </a:extLst>
          </p:cNvPr>
          <p:cNvGrpSpPr/>
          <p:nvPr userDrawn="1"/>
        </p:nvGrpSpPr>
        <p:grpSpPr>
          <a:xfrm>
            <a:off x="-447" y="0"/>
            <a:ext cx="12193268" cy="6858609"/>
            <a:chOff x="-447" y="0"/>
            <a:chExt cx="12193268" cy="6858609"/>
          </a:xfrm>
          <a:gradFill>
            <a:gsLst>
              <a:gs pos="0">
                <a:srgbClr val="DF4661"/>
              </a:gs>
              <a:gs pos="74000">
                <a:srgbClr val="326FFF"/>
              </a:gs>
              <a:gs pos="83000">
                <a:srgbClr val="326FFF"/>
              </a:gs>
              <a:gs pos="100000">
                <a:srgbClr val="326FFF"/>
              </a:gs>
            </a:gsLst>
            <a:lin ang="0" scaled="1"/>
          </a:gradFill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D1C11EB-B407-9F02-D1DA-45E639D08895}"/>
                </a:ext>
              </a:extLst>
            </p:cNvPr>
            <p:cNvSpPr/>
            <p:nvPr/>
          </p:nvSpPr>
          <p:spPr>
            <a:xfrm>
              <a:off x="0" y="0"/>
              <a:ext cx="1219200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4DCBAE23-6D83-674C-B71C-C58EF5C817D4}"/>
                </a:ext>
              </a:extLst>
            </p:cNvPr>
            <p:cNvSpPr/>
            <p:nvPr/>
          </p:nvSpPr>
          <p:spPr>
            <a:xfrm>
              <a:off x="-447" y="6642609"/>
              <a:ext cx="1219200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8D99BB8-A900-E5A9-B8FB-3875125E79AC}"/>
                </a:ext>
              </a:extLst>
            </p:cNvPr>
            <p:cNvSpPr/>
            <p:nvPr/>
          </p:nvSpPr>
          <p:spPr>
            <a:xfrm rot="5400000">
              <a:off x="-3319594" y="3319594"/>
              <a:ext cx="6855188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6764A01F-670E-FD16-A03F-3F6F7E89AE5F}"/>
                </a:ext>
              </a:extLst>
            </p:cNvPr>
            <p:cNvSpPr/>
            <p:nvPr/>
          </p:nvSpPr>
          <p:spPr>
            <a:xfrm rot="5400000">
              <a:off x="8657227" y="3322406"/>
              <a:ext cx="6855188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973153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. Dar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F8CCF8-85CA-F05C-A376-6FCD4F18725C}"/>
              </a:ext>
            </a:extLst>
          </p:cNvPr>
          <p:cNvSpPr/>
          <p:nvPr/>
        </p:nvSpPr>
        <p:spPr>
          <a:xfrm>
            <a:off x="216694" y="214313"/>
            <a:ext cx="11758611" cy="6426993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AC3751-7BB7-4CD7-B61B-6F1538DBEB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7137" y="627885"/>
            <a:ext cx="7422582" cy="24764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 err="1"/>
              <a:t>Section</a:t>
            </a:r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F73196C-A531-BAE5-DC43-465BB13C6C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6764" y="2279618"/>
            <a:ext cx="10539411" cy="3653734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26FFF"/>
              </a:buClr>
              <a:buFont typeface="Outfit Medium" pitchFamily="2" charset="0"/>
              <a:buChar char="•"/>
              <a:defRPr sz="2400">
                <a:solidFill>
                  <a:schemeClr val="bg2"/>
                </a:solidFill>
                <a:latin typeface="Outfit Medium" charset="0"/>
              </a:defRPr>
            </a:lvl1pPr>
            <a:lvl2pPr marL="685800" indent="-228600">
              <a:buClr>
                <a:srgbClr val="326FFF"/>
              </a:buClr>
              <a:buFont typeface="Outfit Medium" pitchFamily="2" charset="0"/>
              <a:buChar char="•"/>
              <a:defRPr sz="2000">
                <a:solidFill>
                  <a:schemeClr val="bg2"/>
                </a:solidFill>
                <a:latin typeface="Outfit Medium" charset="0"/>
              </a:defRPr>
            </a:lvl2pPr>
            <a:lvl3pPr marL="1143000" indent="-228600">
              <a:buClr>
                <a:srgbClr val="326FFF"/>
              </a:buClr>
              <a:buFont typeface="Outfit Medium" pitchFamily="2" charset="0"/>
              <a:buChar char="•"/>
              <a:defRPr sz="1800">
                <a:solidFill>
                  <a:schemeClr val="bg2"/>
                </a:solidFill>
                <a:latin typeface="Outfit Medium" charset="0"/>
              </a:defRPr>
            </a:lvl3pPr>
            <a:lvl4pPr marL="1600200" indent="-228600">
              <a:buClr>
                <a:srgbClr val="326FFF"/>
              </a:buClr>
              <a:buFont typeface="Outfit Medium" pitchFamily="2" charset="0"/>
              <a:buChar char="•"/>
              <a:defRPr sz="1600">
                <a:solidFill>
                  <a:schemeClr val="bg2"/>
                </a:solidFill>
                <a:latin typeface="Outfit Medium" charset="0"/>
              </a:defRPr>
            </a:lvl4pPr>
            <a:lvl5pPr marL="2057400" indent="-228600">
              <a:buClr>
                <a:srgbClr val="326FFF"/>
              </a:buClr>
              <a:buFont typeface="Outfit Medium" pitchFamily="2" charset="0"/>
              <a:buChar char="•"/>
              <a:defRPr sz="1600">
                <a:solidFill>
                  <a:schemeClr val="bg2"/>
                </a:solidFill>
                <a:latin typeface="Outfit Medium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873472-9E17-9EA6-F275-7AE8C3A31B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4" y="1386857"/>
            <a:ext cx="7091361" cy="4365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3600" spc="0">
                <a:solidFill>
                  <a:schemeClr val="bg2"/>
                </a:solidFill>
                <a:latin typeface="Outfit SemiBold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Title</a:t>
            </a:r>
            <a:endParaRPr lang="en-MY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8B9E42C-150B-A2E8-563D-C875975288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5" y="579230"/>
            <a:ext cx="691137" cy="2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14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E7E9FDA-6719-4823-9E8E-5CD7C6D23D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B990A593-0CD8-4F7B-909F-FD97164876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224" y="2239088"/>
            <a:ext cx="6632576" cy="760862"/>
          </a:xfrm>
          <a:prstGeom prst="rect">
            <a:avLst/>
          </a:prstGeom>
        </p:spPr>
        <p:txBody>
          <a:bodyPr anchor="b"/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es-ES" sz="5400" err="1"/>
              <a:t>Title</a:t>
            </a:r>
            <a:r>
              <a:rPr lang="es-ES" sz="5400"/>
              <a:t> </a:t>
            </a:r>
            <a:r>
              <a:rPr lang="es-ES" sz="5400" err="1"/>
              <a:t>Section</a:t>
            </a:r>
            <a:endParaRPr lang="en-US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2B21233-B41D-426B-A0AD-18348F7B21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9325" y="3903664"/>
            <a:ext cx="4975225" cy="2068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sz="1800" err="1"/>
              <a:t>Lorem</a:t>
            </a:r>
            <a:r>
              <a:rPr lang="es-ES" sz="1800"/>
              <a:t> </a:t>
            </a:r>
            <a:r>
              <a:rPr lang="es-ES" sz="1800" err="1"/>
              <a:t>ipsum</a:t>
            </a:r>
            <a:r>
              <a:rPr lang="es-ES" sz="1800"/>
              <a:t> dolor </a:t>
            </a:r>
            <a:r>
              <a:rPr lang="es-ES" sz="1800" err="1"/>
              <a:t>sit</a:t>
            </a:r>
            <a:r>
              <a:rPr lang="es-ES" sz="1800"/>
              <a:t> </a:t>
            </a:r>
            <a:r>
              <a:rPr lang="es-ES" sz="1800" err="1"/>
              <a:t>amet</a:t>
            </a:r>
            <a:r>
              <a:rPr lang="es-ES" sz="1800"/>
              <a:t>, </a:t>
            </a:r>
            <a:r>
              <a:rPr lang="es-ES" sz="1800" err="1"/>
              <a:t>consectetur</a:t>
            </a:r>
            <a:r>
              <a:rPr lang="es-ES" sz="1800"/>
              <a:t> </a:t>
            </a:r>
            <a:r>
              <a:rPr lang="es-ES" sz="1800" err="1"/>
              <a:t>adipiscing</a:t>
            </a:r>
            <a:r>
              <a:rPr lang="es-ES" sz="1800"/>
              <a:t> </a:t>
            </a:r>
            <a:r>
              <a:rPr lang="es-ES" sz="1800" err="1"/>
              <a:t>elit</a:t>
            </a:r>
            <a:r>
              <a:rPr lang="es-ES" sz="1800"/>
              <a:t>, sed do </a:t>
            </a:r>
            <a:r>
              <a:rPr lang="es-ES" sz="1800" err="1"/>
              <a:t>eiusmod</a:t>
            </a:r>
            <a:r>
              <a:rPr lang="es-ES" sz="1800"/>
              <a:t> </a:t>
            </a:r>
            <a:r>
              <a:rPr lang="es-ES" sz="1800" err="1"/>
              <a:t>tempor</a:t>
            </a:r>
            <a:r>
              <a:rPr lang="es-ES" sz="1800"/>
              <a:t> </a:t>
            </a:r>
            <a:r>
              <a:rPr lang="es-ES" sz="1800" err="1"/>
              <a:t>incididunt</a:t>
            </a:r>
            <a:r>
              <a:rPr lang="es-ES" sz="1800"/>
              <a:t> ut labore et </a:t>
            </a:r>
            <a:r>
              <a:rPr lang="es-ES" sz="1800" err="1"/>
              <a:t>dolore</a:t>
            </a:r>
            <a:r>
              <a:rPr lang="es-ES" sz="1800"/>
              <a:t> magna </a:t>
            </a:r>
            <a:r>
              <a:rPr lang="es-ES" sz="1800" err="1"/>
              <a:t>aliqua</a:t>
            </a:r>
            <a:r>
              <a:rPr lang="es-ES" sz="1800"/>
              <a:t>. Ut </a:t>
            </a:r>
            <a:r>
              <a:rPr lang="es-ES" sz="1800" err="1"/>
              <a:t>enim</a:t>
            </a:r>
            <a:r>
              <a:rPr lang="es-ES" sz="1800"/>
              <a:t> ad </a:t>
            </a:r>
            <a:r>
              <a:rPr lang="es-ES" sz="1800" err="1"/>
              <a:t>minim</a:t>
            </a:r>
            <a:r>
              <a:rPr lang="es-ES" sz="1800"/>
              <a:t> </a:t>
            </a:r>
            <a:r>
              <a:rPr lang="es-ES" sz="1800" err="1"/>
              <a:t>veniam</a:t>
            </a:r>
            <a:r>
              <a:rPr lang="es-ES" sz="1800"/>
              <a:t>, quis </a:t>
            </a:r>
            <a:r>
              <a:rPr lang="es-ES" sz="1800" err="1"/>
              <a:t>nostrud</a:t>
            </a:r>
            <a:r>
              <a:rPr lang="es-ES" sz="1800"/>
              <a:t> </a:t>
            </a:r>
            <a:r>
              <a:rPr lang="es-ES" sz="1800" err="1"/>
              <a:t>exercitation</a:t>
            </a:r>
            <a:r>
              <a:rPr lang="es-ES" sz="1800"/>
              <a:t> </a:t>
            </a:r>
            <a:r>
              <a:rPr lang="es-ES" sz="1800" err="1"/>
              <a:t>ullamco</a:t>
            </a:r>
            <a:r>
              <a:rPr lang="es-ES" sz="1800"/>
              <a:t> </a:t>
            </a:r>
            <a:r>
              <a:rPr lang="es-ES" sz="1800" err="1"/>
              <a:t>laboris</a:t>
            </a:r>
            <a:r>
              <a:rPr lang="es-ES" sz="1800"/>
              <a:t> </a:t>
            </a:r>
            <a:r>
              <a:rPr lang="es-ES" sz="1800" err="1"/>
              <a:t>nisi</a:t>
            </a:r>
            <a:r>
              <a:rPr lang="es-ES" sz="1800"/>
              <a:t> ut </a:t>
            </a:r>
            <a:r>
              <a:rPr lang="es-ES" sz="1800" err="1"/>
              <a:t>aliquip</a:t>
            </a:r>
            <a:r>
              <a:rPr lang="es-ES" sz="1800"/>
              <a:t> ex </a:t>
            </a:r>
            <a:r>
              <a:rPr lang="es-ES" sz="1800" err="1"/>
              <a:t>ea</a:t>
            </a:r>
            <a:r>
              <a:rPr lang="es-ES" sz="1800"/>
              <a:t> commodo </a:t>
            </a:r>
            <a:r>
              <a:rPr lang="es-ES" sz="1800" err="1"/>
              <a:t>consequat</a:t>
            </a:r>
            <a:r>
              <a:rPr lang="es-ES" sz="1800"/>
              <a:t>.</a:t>
            </a:r>
            <a:endParaRPr lang="en-U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63E2369-9E35-1467-9B7F-E7A4599AE2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757A7162-9D0C-F7B1-BC2C-D5C633961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C6DABB4E-B6A4-5A5B-7AB7-5E4D5148C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95" y="827189"/>
            <a:ext cx="3119337" cy="634011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D19272CB-714C-B1F6-6250-C779570FC8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7515" y="1673765"/>
            <a:ext cx="3034347" cy="1102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lt2"/>
                </a:solidFill>
                <a:latin typeface="+mj-lt"/>
              </a:defRPr>
            </a:lvl1pPr>
          </a:lstStyle>
          <a:p>
            <a:pPr lvl="0"/>
            <a:r>
              <a:rPr lang="es-ES" err="1"/>
              <a:t>Thank</a:t>
            </a:r>
            <a:r>
              <a:rPr lang="es-ES"/>
              <a:t> </a:t>
            </a:r>
            <a:r>
              <a:rPr lang="es-ES" err="1"/>
              <a:t>you</a:t>
            </a:r>
            <a:r>
              <a:rPr lang="es-ES"/>
              <a:t> </a:t>
            </a:r>
            <a:r>
              <a:rPr lang="es-ES" err="1"/>
              <a:t>for</a:t>
            </a:r>
            <a:r>
              <a:rPr lang="es-ES"/>
              <a:t> </a:t>
            </a:r>
            <a:r>
              <a:rPr lang="es-ES" err="1"/>
              <a:t>your</a:t>
            </a:r>
            <a:r>
              <a:rPr lang="es-ES"/>
              <a:t> time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54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EB2EB-0E41-4260-B6D6-490A1B9691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6764" y="2279618"/>
            <a:ext cx="10539411" cy="3653734"/>
          </a:xfrm>
          <a:prstGeom prst="rect">
            <a:avLst/>
          </a:prstGeom>
        </p:spPr>
        <p:txBody>
          <a:bodyPr/>
          <a:lstStyle>
            <a:lvl1pPr>
              <a:buClr>
                <a:srgbClr val="326FFF"/>
              </a:buClr>
              <a:defRPr sz="2400">
                <a:latin typeface="Outfit Medium" charset="0"/>
              </a:defRPr>
            </a:lvl1pPr>
            <a:lvl2pPr>
              <a:buClr>
                <a:srgbClr val="326FFF"/>
              </a:buClr>
              <a:defRPr sz="2000">
                <a:latin typeface="Outfit Medium" charset="0"/>
              </a:defRPr>
            </a:lvl2pPr>
            <a:lvl3pPr>
              <a:buClr>
                <a:srgbClr val="326FFF"/>
              </a:buClr>
              <a:defRPr sz="1800">
                <a:latin typeface="Outfit Medium" charset="0"/>
              </a:defRPr>
            </a:lvl3pPr>
            <a:lvl4pPr>
              <a:buClr>
                <a:srgbClr val="326FFF"/>
              </a:buClr>
              <a:defRPr sz="1600">
                <a:latin typeface="Outfit Medium" charset="0"/>
              </a:defRPr>
            </a:lvl4pPr>
            <a:lvl5pPr>
              <a:buClr>
                <a:srgbClr val="326FFF"/>
              </a:buClr>
              <a:defRPr sz="1600">
                <a:latin typeface="Outfit Medium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86799A5-46EF-4EB5-BE79-E55CAB43DC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4" y="1386857"/>
            <a:ext cx="7091361" cy="4365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3600" spc="0">
                <a:solidFill>
                  <a:schemeClr val="tx1"/>
                </a:solidFill>
                <a:latin typeface="Outfit SemiBold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Title</a:t>
            </a:r>
            <a:endParaRPr lang="en-MY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5E53EA7-25CE-C942-CCD7-9FF924E7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27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D86799A5-46EF-4EB5-BE79-E55CAB43DC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4" y="1386857"/>
            <a:ext cx="6853236" cy="4365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3600" spc="0">
                <a:solidFill>
                  <a:schemeClr val="tx1"/>
                </a:solidFill>
                <a:latin typeface="Outfit SemiBold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Title</a:t>
            </a:r>
            <a:endParaRPr lang="en-MY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CE5B7FE-3363-E82E-BF18-11AFD2D3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9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 Only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4B41-EDFB-4789-AC12-5DA0D13A58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3515" y="617802"/>
            <a:ext cx="7422582" cy="247649"/>
          </a:xfrm>
        </p:spPr>
        <p:txBody>
          <a:bodyPr/>
          <a:lstStyle>
            <a:lvl1pPr>
              <a:defRPr/>
            </a:lvl1pPr>
          </a:lstStyle>
          <a:p>
            <a:r>
              <a:rPr lang="es-ES" err="1"/>
              <a:t>Section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9C981FE-A945-0F91-4AC3-9A784CBE99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85825" y="1524001"/>
            <a:ext cx="10420350" cy="4409352"/>
          </a:xfrm>
          <a:prstGeom prst="rect">
            <a:avLst/>
          </a:prstGeom>
        </p:spPr>
        <p:txBody>
          <a:bodyPr/>
          <a:lstStyle>
            <a:lvl1pPr>
              <a:buClr>
                <a:srgbClr val="326FFF"/>
              </a:buClr>
              <a:defRPr sz="2400">
                <a:latin typeface="Outfit Medium" charset="0"/>
              </a:defRPr>
            </a:lvl1pPr>
            <a:lvl2pPr>
              <a:buClr>
                <a:srgbClr val="326FFF"/>
              </a:buClr>
              <a:defRPr sz="2000">
                <a:latin typeface="Outfit Medium" charset="0"/>
              </a:defRPr>
            </a:lvl2pPr>
            <a:lvl3pPr>
              <a:buClr>
                <a:srgbClr val="326FFF"/>
              </a:buClr>
              <a:defRPr sz="1800">
                <a:latin typeface="Outfit Medium" charset="0"/>
              </a:defRPr>
            </a:lvl3pPr>
            <a:lvl4pPr>
              <a:buClr>
                <a:srgbClr val="326FFF"/>
              </a:buClr>
              <a:defRPr sz="1600">
                <a:latin typeface="Outfit Medium" charset="0"/>
              </a:defRPr>
            </a:lvl4pPr>
            <a:lvl5pPr>
              <a:buClr>
                <a:srgbClr val="326FFF"/>
              </a:buClr>
              <a:defRPr sz="1600">
                <a:latin typeface="Outfit Medium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9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 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BF692AB-625C-C68B-DC5B-F14FDD89FB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52657" y="437322"/>
            <a:ext cx="6909729" cy="598789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Insert your image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6F2E2B-2E71-446B-AE68-CAED530B3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410854"/>
            <a:ext cx="3686176" cy="1325563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40906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 Title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9570A265-AF29-4DB6-8D5C-1345DE880DF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614117" y="431006"/>
            <a:ext cx="3149258" cy="59959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5BD56360-31F7-44CF-A778-AD7760DB3B92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553417" y="431006"/>
            <a:ext cx="3060700" cy="3013871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9E3285A-F0CC-407A-A0F8-3D10562FB5D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553417" y="3444878"/>
            <a:ext cx="3060700" cy="29821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/>
              <a:t>Insert your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A29C9-CBB4-41B7-821E-58D22F1077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487" y="1410854"/>
            <a:ext cx="3810000" cy="1325563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/>
              <a:t>Title Section</a:t>
            </a:r>
          </a:p>
        </p:txBody>
      </p:sp>
    </p:spTree>
    <p:extLst>
      <p:ext uri="{BB962C8B-B14F-4D97-AF65-F5344CB8AC3E}">
        <p14:creationId xmlns:p14="http://schemas.microsoft.com/office/powerpoint/2010/main" val="34805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D5CCE108-7E1D-496C-9BDC-80CBFD18C0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6124" y="431005"/>
            <a:ext cx="4664869" cy="599836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Insert your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0DEC1-A3D0-4F2D-9113-4EF6134B3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181" y="1378302"/>
            <a:ext cx="5611032" cy="886732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/>
              <a:t>Our Agenda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6E29E3C7-C601-D5C1-95D4-D5DF7CDA55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8514" y="2559050"/>
            <a:ext cx="1794245" cy="60823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326FFF"/>
              </a:buClr>
              <a:buFont typeface="+mj-lt"/>
              <a:buAutoNum type="arabicPeriod"/>
              <a:defRPr sz="1800">
                <a:latin typeface="Outfit Medium" pitchFamily="2" charset="0"/>
              </a:defRPr>
            </a:lvl1pPr>
            <a:lvl2pPr>
              <a:defRPr>
                <a:latin typeface="Outfit Medium" pitchFamily="2" charset="0"/>
              </a:defRPr>
            </a:lvl2pPr>
            <a:lvl3pPr>
              <a:defRPr>
                <a:latin typeface="Outfit Medium" pitchFamily="2" charset="0"/>
              </a:defRPr>
            </a:lvl3pPr>
            <a:lvl4pPr>
              <a:defRPr>
                <a:latin typeface="Outfit Medium" pitchFamily="2" charset="0"/>
              </a:defRPr>
            </a:lvl4pPr>
            <a:lvl5pPr>
              <a:defRPr>
                <a:latin typeface="Outfit Medium" pitchFamily="2" charset="0"/>
              </a:defRPr>
            </a:lvl5pPr>
          </a:lstStyle>
          <a:p>
            <a:pPr lvl="0"/>
            <a:r>
              <a:rPr lang="es-ES" err="1"/>
              <a:t>About</a:t>
            </a:r>
            <a:r>
              <a:rPr lang="es-ES"/>
              <a:t> </a:t>
            </a:r>
            <a:r>
              <a:rPr lang="es-ES" err="1"/>
              <a:t>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75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. Index, title, image an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3CC0B139-23A1-45DA-ABE8-E9331700760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98067" y="979183"/>
            <a:ext cx="7227685" cy="302418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Insert your image here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BD359DC-5EC7-5607-4023-8E1C573DFE7F}"/>
              </a:ext>
            </a:extLst>
          </p:cNvPr>
          <p:cNvSpPr/>
          <p:nvPr/>
        </p:nvSpPr>
        <p:spPr>
          <a:xfrm>
            <a:off x="429260" y="431801"/>
            <a:ext cx="3121606" cy="6002017"/>
          </a:xfrm>
          <a:prstGeom prst="rect">
            <a:avLst/>
          </a:prstGeom>
          <a:solidFill>
            <a:srgbClr val="2525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33">
            <a:extLst>
              <a:ext uri="{FF2B5EF4-FFF2-40B4-BE49-F238E27FC236}">
                <a16:creationId xmlns:a16="http://schemas.microsoft.com/office/drawing/2014/main" id="{03505385-DE8E-BA9E-5881-37375E840A43}"/>
              </a:ext>
            </a:extLst>
          </p:cNvPr>
          <p:cNvCxnSpPr>
            <a:cxnSpLocks/>
          </p:cNvCxnSpPr>
          <p:nvPr/>
        </p:nvCxnSpPr>
        <p:spPr>
          <a:xfrm>
            <a:off x="3998067" y="4776159"/>
            <a:ext cx="7227685" cy="0"/>
          </a:xfrm>
          <a:prstGeom prst="line">
            <a:avLst/>
          </a:prstGeom>
          <a:ln w="38100">
            <a:solidFill>
              <a:srgbClr val="326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A41485F-7FFE-EC80-767E-C90D8A8F5A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98067" y="4260851"/>
            <a:ext cx="2345109" cy="408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Outfit SemiBold" pitchFamily="2" charset="0"/>
              </a:defRPr>
            </a:lvl1pPr>
          </a:lstStyle>
          <a:p>
            <a:pPr lvl="0"/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Section</a:t>
            </a:r>
            <a:endParaRPr lang="en-U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A86A1FC-7704-E764-EC78-22A87850E2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97324" y="4956290"/>
            <a:ext cx="7227685" cy="9715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2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non dui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 Maecenas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, </a:t>
            </a:r>
            <a:r>
              <a:rPr lang="en-US" err="1"/>
              <a:t>elementum</a:t>
            </a:r>
            <a:r>
              <a:rPr lang="en-US"/>
              <a:t> sed </a:t>
            </a:r>
            <a:r>
              <a:rPr lang="en-US" err="1"/>
              <a:t>lacus</a:t>
            </a:r>
            <a:r>
              <a:rPr lang="en-US"/>
              <a:t> et,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Morbi </a:t>
            </a:r>
            <a:r>
              <a:rPr lang="en-US" err="1"/>
              <a:t>blandit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a </a:t>
            </a:r>
            <a:r>
              <a:rPr lang="en-US" err="1"/>
              <a:t>mollis</a:t>
            </a:r>
            <a:r>
              <a:rPr lang="en-US"/>
              <a:t>. Sed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ligula vel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, sed pulvinar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Nunc </a:t>
            </a:r>
            <a:r>
              <a:rPr lang="en-US" err="1"/>
              <a:t>tincidunt</a:t>
            </a:r>
            <a:r>
              <a:rPr lang="en-US"/>
              <a:t> sed </a:t>
            </a:r>
            <a:r>
              <a:rPr lang="en-US" err="1"/>
              <a:t>tellus</a:t>
            </a:r>
            <a:r>
              <a:rPr lang="en-US"/>
              <a:t> et </a:t>
            </a:r>
            <a:r>
              <a:rPr lang="en-US" err="1"/>
              <a:t>efficitur</a:t>
            </a:r>
            <a:r>
              <a:rPr lang="en-US"/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BEB6DB6-27FA-10FF-1A07-45CD42A53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5" y="579230"/>
            <a:ext cx="691137" cy="2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58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01BBBA6-3D46-C21B-D737-5BDCEC6754C8}"/>
              </a:ext>
            </a:extLst>
          </p:cNvPr>
          <p:cNvSpPr/>
          <p:nvPr userDrawn="1"/>
        </p:nvSpPr>
        <p:spPr>
          <a:xfrm>
            <a:off x="6127401" y="1334414"/>
            <a:ext cx="5327999" cy="4213633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6" name="Marcador de posición de imagen 25">
            <a:extLst>
              <a:ext uri="{FF2B5EF4-FFF2-40B4-BE49-F238E27FC236}">
                <a16:creationId xmlns:a16="http://schemas.microsoft.com/office/drawing/2014/main" id="{26AA4E40-CDF7-4280-869E-EA724C14FC3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287457" y="2548049"/>
            <a:ext cx="4998779" cy="2823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s-ES"/>
              <a:t>Video </a:t>
            </a:r>
            <a:r>
              <a:rPr lang="es-ES" err="1"/>
              <a:t>or</a:t>
            </a:r>
            <a:r>
              <a:rPr lang="es-ES"/>
              <a:t> Picture</a:t>
            </a:r>
            <a:endParaRPr lang="en-US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FC33D6E3-B50D-48BA-B682-94C7C0E46C0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832947" y="1579296"/>
            <a:ext cx="1245556" cy="723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s-ES"/>
              <a:t>Logo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F6482F-DF33-C1C3-8E50-5E4DBB321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7657" y="622047"/>
            <a:ext cx="7422582" cy="247649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Case </a:t>
            </a:r>
            <a:r>
              <a:rPr lang="es-ES" err="1"/>
              <a:t>Studies</a:t>
            </a:r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112A40-2559-4192-708D-D1330E786E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20443" y="1588821"/>
            <a:ext cx="3612504" cy="3479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326FFF"/>
                </a:solidFill>
                <a:latin typeface="+mj-lt"/>
              </a:defRPr>
            </a:lvl1pPr>
          </a:lstStyle>
          <a:p>
            <a:pPr lvl="0"/>
            <a:r>
              <a:rPr lang="es-ES"/>
              <a:t>Client </a:t>
            </a:r>
            <a:r>
              <a:rPr lang="es-ES" err="1"/>
              <a:t>name</a:t>
            </a:r>
            <a:endParaRPr lang="en-US"/>
          </a:p>
        </p:txBody>
      </p:sp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BDECEF09-9198-5952-8E0B-FEA03B200B6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918" y="1982710"/>
            <a:ext cx="3622029" cy="3479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s-ES" err="1"/>
              <a:t>Industry</a:t>
            </a:r>
            <a:r>
              <a:rPr lang="es-ES"/>
              <a:t> Sector</a:t>
            </a:r>
            <a:endParaRPr lang="en-U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5F3ADC1-2753-7E50-6676-1CD0070A14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2441" y="1399803"/>
            <a:ext cx="5072529" cy="4079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es-ES"/>
              <a:t>Project </a:t>
            </a:r>
            <a:r>
              <a:rPr lang="es-ES" err="1"/>
              <a:t>Title</a:t>
            </a:r>
            <a:endParaRPr lang="en-US"/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007848D2-C1BC-A449-3AD4-8EB907BF3C80}"/>
              </a:ext>
            </a:extLst>
          </p:cNvPr>
          <p:cNvSpPr txBox="1">
            <a:spLocks/>
          </p:cNvSpPr>
          <p:nvPr/>
        </p:nvSpPr>
        <p:spPr>
          <a:xfrm>
            <a:off x="736765" y="5904654"/>
            <a:ext cx="909122" cy="304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utfit Medium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b="1">
                <a:latin typeface="Outfit SemiBold" pitchFamily="2" charset="0"/>
              </a:rPr>
              <a:t>Technologies:</a:t>
            </a:r>
            <a:endParaRPr lang="es-ES" sz="1100">
              <a:latin typeface="Outfit Light" pitchFamily="2" charset="0"/>
            </a:endParaRP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C2E59B62-5D5B-A409-0E2E-C469E59F2C1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6764" y="1936168"/>
            <a:ext cx="5072529" cy="7556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/>
            </a:lvl1pPr>
          </a:lstStyle>
          <a:p>
            <a:pPr lvl="0"/>
            <a:r>
              <a:rPr lang="es-ES"/>
              <a:t>A</a:t>
            </a:r>
            <a:endParaRPr lang="en-US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356B2505-46F6-52AA-2685-E7BC94A8B1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564967" y="5945009"/>
            <a:ext cx="4011007" cy="2524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es-ES"/>
              <a:t>A</a:t>
            </a:r>
            <a:endParaRPr lang="en-US"/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A590E078-E2A7-9C46-0516-4E9335CB6A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1838" y="2931844"/>
            <a:ext cx="2492538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s-ES" err="1"/>
              <a:t>Solution</a:t>
            </a:r>
            <a:endParaRPr lang="es-ES"/>
          </a:p>
          <a:p>
            <a:pPr lvl="0"/>
            <a:r>
              <a:rPr lang="es-ES"/>
              <a:t>A</a:t>
            </a:r>
          </a:p>
          <a:p>
            <a:pPr lvl="0"/>
            <a:endParaRPr lang="en-US"/>
          </a:p>
        </p:txBody>
      </p:sp>
      <p:sp>
        <p:nvSpPr>
          <p:cNvPr id="23" name="Marcador de texto 20">
            <a:extLst>
              <a:ext uri="{FF2B5EF4-FFF2-40B4-BE49-F238E27FC236}">
                <a16:creationId xmlns:a16="http://schemas.microsoft.com/office/drawing/2014/main" id="{39A5C4C6-C1CD-1352-8EF8-E96C55EDE76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93540" y="2931843"/>
            <a:ext cx="2411430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s-ES" err="1"/>
              <a:t>Impact</a:t>
            </a:r>
            <a:endParaRPr lang="es-ES"/>
          </a:p>
          <a:p>
            <a:pPr lvl="0"/>
            <a:r>
              <a:rPr lang="es-ES"/>
              <a:t>A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17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mpower - DO NOT DELETE!!!" hidden="1">
            <a:extLst>
              <a:ext uri="{FF2B5EF4-FFF2-40B4-BE49-F238E27FC236}">
                <a16:creationId xmlns:a16="http://schemas.microsoft.com/office/drawing/2014/main" id="{54D534CE-B6BB-450B-8F98-5374675A854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6" name="empower - DO NOT DELETE!!!" hidden="1">
            <a:extLst>
              <a:ext uri="{FF2B5EF4-FFF2-40B4-BE49-F238E27FC236}">
                <a16:creationId xmlns:a16="http://schemas.microsoft.com/office/drawing/2014/main" id="{4EF1CB62-1FBE-7D7D-D32D-330D3E97027B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1F34BBB-5F66-4798-AAE6-A191F3D41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902" y="529133"/>
            <a:ext cx="7422582" cy="413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FB042DA-3F6B-894E-3EEA-EFB83D02800D}"/>
              </a:ext>
            </a:extLst>
          </p:cNvPr>
          <p:cNvGrpSpPr/>
          <p:nvPr/>
        </p:nvGrpSpPr>
        <p:grpSpPr>
          <a:xfrm>
            <a:off x="647505" y="586261"/>
            <a:ext cx="652698" cy="255382"/>
            <a:chOff x="5483301" y="3891121"/>
            <a:chExt cx="652698" cy="255382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765251F6-5144-83BC-EB25-2682FD8DA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301" y="3891121"/>
              <a:ext cx="638455" cy="255382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2B318791-3823-E039-7FC6-1BBB3E499F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3392" y="3924300"/>
              <a:ext cx="82607" cy="82607"/>
            </a:xfrm>
            <a:prstGeom prst="rect">
              <a:avLst/>
            </a:prstGeom>
          </p:spPr>
        </p:pic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8B180969-B633-F022-7E21-B40CE93500E0}"/>
              </a:ext>
            </a:extLst>
          </p:cNvPr>
          <p:cNvGrpSpPr/>
          <p:nvPr userDrawn="1"/>
        </p:nvGrpSpPr>
        <p:grpSpPr>
          <a:xfrm>
            <a:off x="-447" y="0"/>
            <a:ext cx="12193268" cy="6858609"/>
            <a:chOff x="-447" y="0"/>
            <a:chExt cx="12193268" cy="6858609"/>
          </a:xfrm>
          <a:solidFill>
            <a:srgbClr val="E9EAF2"/>
          </a:solidFill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2C70854A-D251-1482-5141-388C2ACC5A6F}"/>
                </a:ext>
              </a:extLst>
            </p:cNvPr>
            <p:cNvSpPr/>
            <p:nvPr/>
          </p:nvSpPr>
          <p:spPr>
            <a:xfrm>
              <a:off x="0" y="0"/>
              <a:ext cx="1219200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0407F3B4-D2B1-17FB-14D0-442C746C6C7E}"/>
                </a:ext>
              </a:extLst>
            </p:cNvPr>
            <p:cNvSpPr/>
            <p:nvPr/>
          </p:nvSpPr>
          <p:spPr>
            <a:xfrm>
              <a:off x="-447" y="6642609"/>
              <a:ext cx="1219200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6C7987FE-B6BA-60CB-6110-93FFE2796224}"/>
                </a:ext>
              </a:extLst>
            </p:cNvPr>
            <p:cNvSpPr/>
            <p:nvPr/>
          </p:nvSpPr>
          <p:spPr>
            <a:xfrm rot="5400000">
              <a:off x="-3319594" y="3319594"/>
              <a:ext cx="6855188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1198423F-CB9A-7866-A9D2-AF751CD05749}"/>
                </a:ext>
              </a:extLst>
            </p:cNvPr>
            <p:cNvSpPr/>
            <p:nvPr/>
          </p:nvSpPr>
          <p:spPr>
            <a:xfrm rot="5400000">
              <a:off x="8657227" y="3322406"/>
              <a:ext cx="6855188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6054887-7726-F67E-8359-5FC1A49A3AAC}"/>
              </a:ext>
            </a:extLst>
          </p:cNvPr>
          <p:cNvGrpSpPr/>
          <p:nvPr userDrawn="1"/>
        </p:nvGrpSpPr>
        <p:grpSpPr>
          <a:xfrm>
            <a:off x="-447" y="0"/>
            <a:ext cx="12193268" cy="6858609"/>
            <a:chOff x="-447" y="0"/>
            <a:chExt cx="12193268" cy="6858609"/>
          </a:xfrm>
          <a:solidFill>
            <a:srgbClr val="E9EAF2"/>
          </a:solidFill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CEBBF585-0034-BABE-B012-51DAB32815F2}"/>
                </a:ext>
              </a:extLst>
            </p:cNvPr>
            <p:cNvSpPr/>
            <p:nvPr/>
          </p:nvSpPr>
          <p:spPr>
            <a:xfrm>
              <a:off x="0" y="0"/>
              <a:ext cx="1219200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1D567BF-0DFA-FC44-7EE4-E7430B51DBA7}"/>
                </a:ext>
              </a:extLst>
            </p:cNvPr>
            <p:cNvSpPr/>
            <p:nvPr/>
          </p:nvSpPr>
          <p:spPr>
            <a:xfrm>
              <a:off x="-447" y="6642609"/>
              <a:ext cx="1219200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B0C84F2-4BD0-C937-7081-A12489E58CFD}"/>
                </a:ext>
              </a:extLst>
            </p:cNvPr>
            <p:cNvSpPr/>
            <p:nvPr/>
          </p:nvSpPr>
          <p:spPr>
            <a:xfrm rot="5400000">
              <a:off x="-3319594" y="3319594"/>
              <a:ext cx="6855188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DD7680E5-0174-C10C-453E-DA519534A629}"/>
                </a:ext>
              </a:extLst>
            </p:cNvPr>
            <p:cNvSpPr/>
            <p:nvPr/>
          </p:nvSpPr>
          <p:spPr>
            <a:xfrm rot="5400000">
              <a:off x="8657227" y="3322406"/>
              <a:ext cx="6855188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227961D-9F87-48E9-B284-9AA7108D886F}"/>
              </a:ext>
            </a:extLst>
          </p:cNvPr>
          <p:cNvGrpSpPr/>
          <p:nvPr userDrawn="1"/>
        </p:nvGrpSpPr>
        <p:grpSpPr>
          <a:xfrm>
            <a:off x="213619" y="216000"/>
            <a:ext cx="11764763" cy="6428205"/>
            <a:chOff x="213619" y="216000"/>
            <a:chExt cx="11764763" cy="6428205"/>
          </a:xfrm>
          <a:solidFill>
            <a:srgbClr val="F2F3F7"/>
          </a:solidFill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272C0C33-BA83-FB27-AE98-965F8B93BC0C}"/>
                </a:ext>
              </a:extLst>
            </p:cNvPr>
            <p:cNvSpPr/>
            <p:nvPr/>
          </p:nvSpPr>
          <p:spPr>
            <a:xfrm>
              <a:off x="217487" y="216000"/>
              <a:ext cx="11760894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A9D78175-2A91-7B67-DE39-C29AE8C9E92A}"/>
                </a:ext>
              </a:extLst>
            </p:cNvPr>
            <p:cNvSpPr/>
            <p:nvPr/>
          </p:nvSpPr>
          <p:spPr>
            <a:xfrm>
              <a:off x="217487" y="6428205"/>
              <a:ext cx="11760894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5B67D497-B250-074C-BFCD-6E757503169B}"/>
                </a:ext>
              </a:extLst>
            </p:cNvPr>
            <p:cNvSpPr/>
            <p:nvPr/>
          </p:nvSpPr>
          <p:spPr>
            <a:xfrm rot="5400000">
              <a:off x="-2797820" y="3321002"/>
              <a:ext cx="6238877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C0ADB586-2D1B-40BC-8A09-4F6A9CF67706}"/>
                </a:ext>
              </a:extLst>
            </p:cNvPr>
            <p:cNvSpPr/>
            <p:nvPr/>
          </p:nvSpPr>
          <p:spPr>
            <a:xfrm rot="5400000">
              <a:off x="8750943" y="3320999"/>
              <a:ext cx="6238878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175420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4" r:id="rId2"/>
    <p:sldLayoutId id="2147483651" r:id="rId3"/>
    <p:sldLayoutId id="2147483660" r:id="rId4"/>
    <p:sldLayoutId id="2147483658" r:id="rId5"/>
    <p:sldLayoutId id="2147483656" r:id="rId6"/>
    <p:sldLayoutId id="2147483652" r:id="rId7"/>
    <p:sldLayoutId id="2147483649" r:id="rId8"/>
    <p:sldLayoutId id="2147483661" r:id="rId9"/>
    <p:sldLayoutId id="2147483659" r:id="rId10"/>
    <p:sldLayoutId id="2147483657" r:id="rId11"/>
    <p:sldLayoutId id="2147483653" r:id="rId12"/>
    <p:sldLayoutId id="2147483650" r:id="rId13"/>
    <p:sldLayoutId id="2147483662" r:id="rId14"/>
  </p:sldLayoutIdLst>
  <p:hf sldNum="0" hdr="0" dt="0"/>
  <p:txStyles>
    <p:titleStyle>
      <a:lvl1pPr algn="r" defTabSz="914400" rtl="0" eaLnBrk="1" latinLnBrk="0" hangingPunct="1">
        <a:lnSpc>
          <a:spcPct val="80000"/>
        </a:lnSpc>
        <a:spcBef>
          <a:spcPct val="0"/>
        </a:spcBef>
        <a:buNone/>
        <a:defRPr sz="1800" b="0" kern="1200">
          <a:solidFill>
            <a:srgbClr val="0D0E0F"/>
          </a:solidFill>
          <a:latin typeface="Outfit Semi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777" userDrawn="1">
          <p15:clr>
            <a:srgbClr val="F26B43"/>
          </p15:clr>
        </p15:guide>
        <p15:guide id="8" pos="7122">
          <p15:clr>
            <a:srgbClr val="F26B43"/>
          </p15:clr>
        </p15:guide>
        <p15:guide id="9" pos="393" userDrawn="1">
          <p15:clr>
            <a:srgbClr val="F26B43"/>
          </p15:clr>
        </p15:guide>
        <p15:guide id="10" orient="horz" pos="595" userDrawn="1">
          <p15:clr>
            <a:srgbClr val="F26B43"/>
          </p15:clr>
        </p15:guide>
        <p15:guide id="11" orient="horz" pos="1238">
          <p15:clr>
            <a:srgbClr val="F26B43"/>
          </p15:clr>
        </p15:guide>
        <p15:guide id="12" pos="4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4" Type="http://schemas.openxmlformats.org/officeDocument/2006/relationships/image" Target="../media/image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7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Relationship Id="rId4" Type="http://schemas.openxmlformats.org/officeDocument/2006/relationships/image" Target="../media/image5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4.xml"/><Relationship Id="rId4" Type="http://schemas.openxmlformats.org/officeDocument/2006/relationships/image" Target="../media/image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4" Type="http://schemas.openxmlformats.org/officeDocument/2006/relationships/image" Target="../media/image7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Relationship Id="rId4" Type="http://schemas.openxmlformats.org/officeDocument/2006/relationships/image" Target="../media/image5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3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4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7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8.xml"/><Relationship Id="rId4" Type="http://schemas.openxmlformats.org/officeDocument/2006/relationships/image" Target="../media/image5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Relationship Id="rId4" Type="http://schemas.openxmlformats.org/officeDocument/2006/relationships/image" Target="../media/image5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3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4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6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7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9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0.xml"/><Relationship Id="rId4" Type="http://schemas.openxmlformats.org/officeDocument/2006/relationships/image" Target="../media/image5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FCD0F811-D648-FECC-C6E4-5940296EC4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STRUCTURED STREAMING</a:t>
            </a:r>
          </a:p>
          <a:p>
            <a:r>
              <a:rPr lang="en-US" dirty="0"/>
              <a:t>Session 1: First steps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DDFDFF8-4E1C-9E78-8E02-2D61974E16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Juan Carlos López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9160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B8E1106-8705-F009-94CE-C16551A14BD5}"/>
              </a:ext>
            </a:extLst>
          </p:cNvPr>
          <p:cNvSpPr/>
          <p:nvPr/>
        </p:nvSpPr>
        <p:spPr>
          <a:xfrm>
            <a:off x="256503" y="262577"/>
            <a:ext cx="11674399" cy="6332848"/>
          </a:xfrm>
          <a:prstGeom prst="rect">
            <a:avLst/>
          </a:prstGeom>
          <a:solidFill>
            <a:srgbClr val="1B1C1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4D3F910-D2B6-905D-9DB5-579F482FD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532" y="1692080"/>
            <a:ext cx="8642935" cy="20464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DataFrame</a:t>
            </a:r>
            <a:r>
              <a:rPr lang="en-US" dirty="0"/>
              <a:t> or Dataset?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EEA52F4-4E33-999C-4FF9-10FED1721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3" y="599313"/>
            <a:ext cx="691137" cy="2687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2C85BE0-80AA-0428-7E13-53B6123EF04A}"/>
              </a:ext>
            </a:extLst>
          </p:cNvPr>
          <p:cNvSpPr txBox="1"/>
          <p:nvPr/>
        </p:nvSpPr>
        <p:spPr>
          <a:xfrm>
            <a:off x="1126274" y="3623324"/>
            <a:ext cx="100249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lt2"/>
                </a:solidFill>
              </a:rPr>
              <a:t>“</a:t>
            </a:r>
            <a:r>
              <a:rPr lang="en-GB" sz="2400" dirty="0" err="1">
                <a:solidFill>
                  <a:schemeClr val="lt2"/>
                </a:solidFill>
              </a:rPr>
              <a:t>DataFrames</a:t>
            </a:r>
            <a:r>
              <a:rPr lang="en-GB" sz="2400" dirty="0">
                <a:solidFill>
                  <a:schemeClr val="lt2"/>
                </a:solidFill>
              </a:rPr>
              <a:t> and Datasets can represent static, bounded data, as well as streaming, unbounded data. Similar to static Datasets/</a:t>
            </a:r>
            <a:r>
              <a:rPr lang="en-GB" sz="2400" dirty="0" err="1">
                <a:solidFill>
                  <a:schemeClr val="lt2"/>
                </a:solidFill>
              </a:rPr>
              <a:t>DataFrames</a:t>
            </a:r>
            <a:r>
              <a:rPr lang="en-GB" sz="2400" dirty="0">
                <a:solidFill>
                  <a:schemeClr val="lt2"/>
                </a:solidFill>
              </a:rPr>
              <a:t>, you can use the common entry point </a:t>
            </a:r>
            <a:r>
              <a:rPr lang="en-GB" sz="2400" dirty="0" err="1">
                <a:solidFill>
                  <a:schemeClr val="lt2"/>
                </a:solidFill>
              </a:rPr>
              <a:t>SparkSession</a:t>
            </a:r>
            <a:r>
              <a:rPr lang="en-GB" sz="2400" dirty="0">
                <a:solidFill>
                  <a:schemeClr val="lt2"/>
                </a:solidFill>
              </a:rPr>
              <a:t> to create streaming </a:t>
            </a:r>
            <a:r>
              <a:rPr lang="en-GB" sz="2400" dirty="0" err="1">
                <a:solidFill>
                  <a:schemeClr val="lt2"/>
                </a:solidFill>
              </a:rPr>
              <a:t>DataFrames</a:t>
            </a:r>
            <a:r>
              <a:rPr lang="en-GB" sz="2400" dirty="0">
                <a:solidFill>
                  <a:schemeClr val="lt2"/>
                </a:solidFill>
              </a:rPr>
              <a:t>/Datasets from streaming sources, and apply the same operations on them as static </a:t>
            </a:r>
            <a:r>
              <a:rPr lang="en-GB" sz="2400" dirty="0" err="1">
                <a:solidFill>
                  <a:schemeClr val="lt2"/>
                </a:solidFill>
              </a:rPr>
              <a:t>DataFrames</a:t>
            </a:r>
            <a:r>
              <a:rPr lang="en-GB" sz="2400" dirty="0">
                <a:solidFill>
                  <a:schemeClr val="lt2"/>
                </a:solidFill>
              </a:rPr>
              <a:t>/Datasets…”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8381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Input sources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File source</a:t>
            </a:r>
          </a:p>
          <a:p>
            <a:r>
              <a:rPr lang="en-US" sz="2400" dirty="0"/>
              <a:t>Kafka source (or protocol compliant)</a:t>
            </a:r>
          </a:p>
          <a:p>
            <a:r>
              <a:rPr lang="en-US" sz="2400" dirty="0"/>
              <a:t>Socket source (for testing)</a:t>
            </a:r>
          </a:p>
          <a:p>
            <a:r>
              <a:rPr lang="en-US" sz="2400" dirty="0"/>
              <a:t>Rate source (for testing)</a:t>
            </a:r>
          </a:p>
          <a:p>
            <a:r>
              <a:rPr lang="en-US" sz="2400" dirty="0"/>
              <a:t>Rate Per Micro-Batch source (for testing)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96BA2-C8D0-C81C-1BB2-BDED8F1E5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118" y="1610954"/>
            <a:ext cx="5965118" cy="41653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4084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Schema enforcement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7986943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Spark allows schema inference</a:t>
            </a:r>
          </a:p>
          <a:p>
            <a:pPr lvl="1"/>
            <a:r>
              <a:rPr lang="en-US" sz="2000" dirty="0"/>
              <a:t>Write once a sample of data into destination</a:t>
            </a:r>
          </a:p>
          <a:p>
            <a:pPr lvl="1"/>
            <a:r>
              <a:rPr lang="en-US" sz="2000" dirty="0"/>
              <a:t>Set </a:t>
            </a:r>
            <a:r>
              <a:rPr lang="en-US" sz="2000" i="1" dirty="0" err="1"/>
              <a:t>spark.sql.streaming.schemaInference</a:t>
            </a:r>
            <a:r>
              <a:rPr lang="en-US" sz="2000" i="1" dirty="0"/>
              <a:t> </a:t>
            </a:r>
            <a:r>
              <a:rPr lang="en-US" sz="2000" dirty="0"/>
              <a:t>to </a:t>
            </a:r>
            <a:r>
              <a:rPr lang="en-US" sz="2000" i="1" dirty="0"/>
              <a:t>true</a:t>
            </a:r>
          </a:p>
          <a:p>
            <a:r>
              <a:rPr lang="en-US" sz="2400" dirty="0"/>
              <a:t>File-based sources require schema specification by default</a:t>
            </a:r>
          </a:p>
          <a:p>
            <a:r>
              <a:rPr lang="en-US" sz="2400" dirty="0"/>
              <a:t>Auto-inference requires one extra pass over the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462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Output modes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049076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Append mode (default)</a:t>
            </a:r>
            <a:endParaRPr lang="en-US" dirty="0"/>
          </a:p>
          <a:p>
            <a:r>
              <a:rPr lang="en-US" sz="2400" dirty="0"/>
              <a:t>Complete mode</a:t>
            </a:r>
          </a:p>
          <a:p>
            <a:r>
              <a:rPr lang="en-US" sz="2400" dirty="0"/>
              <a:t>Update mode</a:t>
            </a:r>
          </a:p>
          <a:p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42B50-A81E-C763-770B-56FDEF9FE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203" y="625784"/>
            <a:ext cx="5913033" cy="56064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8122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Output sinks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File sink</a:t>
            </a:r>
          </a:p>
          <a:p>
            <a:r>
              <a:rPr lang="en-US" sz="2400" dirty="0"/>
              <a:t>Kafka sink (or protocol compliant)</a:t>
            </a:r>
          </a:p>
          <a:p>
            <a:r>
              <a:rPr lang="en-US" sz="2400" dirty="0"/>
              <a:t>Foreach sink</a:t>
            </a:r>
          </a:p>
          <a:p>
            <a:r>
              <a:rPr lang="en-US" sz="2400" dirty="0"/>
              <a:t>Console sink (for debugging)</a:t>
            </a:r>
          </a:p>
          <a:p>
            <a:r>
              <a:rPr lang="en-US" sz="2400" dirty="0"/>
              <a:t>Memory sink (for debugging)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A06211-AB66-9437-9D08-3878BA9CD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618" y="1924554"/>
            <a:ext cx="6155154" cy="34525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2973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Output sinks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File sink</a:t>
            </a:r>
          </a:p>
          <a:p>
            <a:r>
              <a:rPr lang="en-US" sz="2400" dirty="0"/>
              <a:t>Kafka sink (or protocol compliant)</a:t>
            </a:r>
          </a:p>
          <a:p>
            <a:r>
              <a:rPr lang="en-US" sz="2400" dirty="0"/>
              <a:t>Foreach sink</a:t>
            </a:r>
          </a:p>
          <a:p>
            <a:r>
              <a:rPr lang="en-US" sz="2400" dirty="0"/>
              <a:t>Console sink (for debugging)</a:t>
            </a:r>
          </a:p>
          <a:p>
            <a:r>
              <a:rPr lang="en-US" sz="2400" dirty="0"/>
              <a:t>Memory sink (for debugging)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78FF7-A105-99E5-FCA0-BEAE61AE4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76615"/>
            <a:ext cx="4899298" cy="54123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6552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Output sinks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Foreach sink</a:t>
            </a:r>
            <a:endParaRPr lang="en-US" sz="1600" dirty="0"/>
          </a:p>
          <a:p>
            <a:pPr lvl="1"/>
            <a:r>
              <a:rPr lang="en-US" sz="2000" dirty="0"/>
              <a:t>Types</a:t>
            </a:r>
          </a:p>
          <a:p>
            <a:pPr lvl="2"/>
            <a:r>
              <a:rPr lang="en-US" sz="1600" dirty="0"/>
              <a:t>Foreach (every row)</a:t>
            </a:r>
          </a:p>
          <a:p>
            <a:pPr lvl="2"/>
            <a:r>
              <a:rPr lang="en-US" sz="1600" dirty="0" err="1"/>
              <a:t>ForeachBatch</a:t>
            </a:r>
            <a:r>
              <a:rPr lang="en-US" sz="1600" dirty="0"/>
              <a:t> (every micro-batch)</a:t>
            </a:r>
          </a:p>
          <a:p>
            <a:pPr lvl="1"/>
            <a:r>
              <a:rPr lang="en-US" sz="2000" dirty="0"/>
              <a:t>Write to multiple locations</a:t>
            </a:r>
          </a:p>
          <a:p>
            <a:pPr lvl="1"/>
            <a:r>
              <a:rPr lang="en-US" sz="2000" dirty="0"/>
              <a:t>Apply additional </a:t>
            </a:r>
            <a:r>
              <a:rPr lang="en-US" sz="2000" dirty="0" err="1"/>
              <a:t>DataFrame</a:t>
            </a:r>
            <a:r>
              <a:rPr lang="en-US" sz="2000" dirty="0"/>
              <a:t> operations</a:t>
            </a:r>
          </a:p>
          <a:p>
            <a:pPr marL="457200" lvl="1" indent="0">
              <a:buNone/>
            </a:pPr>
            <a:r>
              <a:rPr lang="en-US" sz="2000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A1A18-E961-3B0E-C3B5-90F49759B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936" y="4371784"/>
            <a:ext cx="5729478" cy="1191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B5FE6-8AF2-C383-2F40-41BB3A48C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131" y="2572131"/>
            <a:ext cx="4961088" cy="11916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3491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Checkpoints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Track the progress (offsets)</a:t>
            </a:r>
          </a:p>
          <a:p>
            <a:pPr lvl="1"/>
            <a:r>
              <a:rPr lang="en-US" sz="1400" dirty="0"/>
              <a:t>Write-ahead logs</a:t>
            </a:r>
          </a:p>
          <a:p>
            <a:r>
              <a:rPr lang="en-US" sz="2400" dirty="0"/>
              <a:t>Allows recovering from:</a:t>
            </a:r>
          </a:p>
          <a:p>
            <a:pPr lvl="1"/>
            <a:r>
              <a:rPr lang="en-US" sz="2000" dirty="0"/>
              <a:t>Failures</a:t>
            </a:r>
          </a:p>
          <a:p>
            <a:pPr lvl="1"/>
            <a:r>
              <a:rPr lang="en-US" sz="2000" dirty="0"/>
              <a:t>Intentional shutdown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48760A-D4EC-FF6A-292F-E455590E4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310" y="3108218"/>
            <a:ext cx="5296702" cy="16059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9370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Triggers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3" y="2736418"/>
            <a:ext cx="6557339" cy="37133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Unspecified (default)</a:t>
            </a:r>
          </a:p>
          <a:p>
            <a:pPr lvl="1"/>
            <a:r>
              <a:rPr lang="en-US" sz="1600" dirty="0"/>
              <a:t>As soon as previous micro-batch has completed processing. Latency of </a:t>
            </a:r>
            <a:r>
              <a:rPr lang="en-US" sz="1600" b="1" dirty="0"/>
              <a:t>~100 </a:t>
            </a:r>
            <a:r>
              <a:rPr lang="en-US" sz="1600" b="1" dirty="0" err="1"/>
              <a:t>ms</a:t>
            </a:r>
            <a:r>
              <a:rPr lang="en-US" sz="1600" b="1" dirty="0"/>
              <a:t> </a:t>
            </a:r>
            <a:r>
              <a:rPr lang="en-US" sz="1600" dirty="0"/>
              <a:t>at best with </a:t>
            </a:r>
            <a:r>
              <a:rPr lang="en-US" sz="1600" b="1" dirty="0"/>
              <a:t>exactly-one fault-tolerance </a:t>
            </a:r>
            <a:r>
              <a:rPr lang="en-US" sz="1600" dirty="0"/>
              <a:t>guarantees</a:t>
            </a:r>
          </a:p>
          <a:p>
            <a:r>
              <a:rPr lang="en-US" sz="1800" dirty="0"/>
              <a:t>Fixed interval micro-batches</a:t>
            </a:r>
          </a:p>
          <a:p>
            <a:pPr lvl="1"/>
            <a:r>
              <a:rPr lang="en-US" sz="1600" dirty="0"/>
              <a:t>User specified interval</a:t>
            </a:r>
          </a:p>
          <a:p>
            <a:r>
              <a:rPr lang="en-US" sz="1800" dirty="0"/>
              <a:t>One-time micro-batch (deprecated)</a:t>
            </a:r>
          </a:p>
          <a:p>
            <a:pPr lvl="1"/>
            <a:r>
              <a:rPr lang="en-US" sz="1600" dirty="0"/>
              <a:t>Execute only one micro-batch to process all and then stop</a:t>
            </a:r>
          </a:p>
          <a:p>
            <a:r>
              <a:rPr lang="en-US" sz="1800" dirty="0"/>
              <a:t>Available-now micro-batch</a:t>
            </a:r>
          </a:p>
          <a:p>
            <a:pPr lvl="1"/>
            <a:r>
              <a:rPr lang="en-GB" sz="1600" dirty="0"/>
              <a:t>As above but in multiple micro-batches</a:t>
            </a:r>
            <a:endParaRPr lang="en-US" sz="1600" dirty="0"/>
          </a:p>
          <a:p>
            <a:r>
              <a:rPr lang="en-US" sz="1800" dirty="0"/>
              <a:t>Continuous with fixed checkpoint interval (experimental)</a:t>
            </a:r>
          </a:p>
          <a:p>
            <a:pPr lvl="1"/>
            <a:r>
              <a:rPr lang="en-US" sz="1600" dirty="0"/>
              <a:t>Low latency mode (</a:t>
            </a:r>
            <a:r>
              <a:rPr lang="en-US" sz="1600" b="1" dirty="0"/>
              <a:t>~1 </a:t>
            </a:r>
            <a:r>
              <a:rPr lang="en-US" sz="1600" b="1" dirty="0" err="1"/>
              <a:t>ms</a:t>
            </a:r>
            <a:r>
              <a:rPr lang="en-US" sz="1600" dirty="0"/>
              <a:t>) with </a:t>
            </a:r>
            <a:r>
              <a:rPr lang="en-US" sz="1600" b="1" dirty="0"/>
              <a:t>at-least-once fault-tolerance </a:t>
            </a:r>
            <a:r>
              <a:rPr lang="en-US" sz="1600" dirty="0"/>
              <a:t>guarantees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6444B4-E467-8C22-1CF3-C633DEE2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102" y="1612669"/>
            <a:ext cx="4101135" cy="41522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0155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Operations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Supported operations:</a:t>
            </a:r>
          </a:p>
          <a:p>
            <a:pPr lvl="1"/>
            <a:r>
              <a:rPr lang="en-US" sz="2000" dirty="0"/>
              <a:t>Selection</a:t>
            </a:r>
          </a:p>
          <a:p>
            <a:pPr lvl="1"/>
            <a:r>
              <a:rPr lang="en-US" sz="2000" dirty="0"/>
              <a:t>Projection</a:t>
            </a:r>
          </a:p>
          <a:p>
            <a:pPr lvl="1"/>
            <a:r>
              <a:rPr lang="en-US" sz="2000" dirty="0"/>
              <a:t>Aggregation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30FD97-ACCE-7DC9-37AA-192358196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575" y="2736417"/>
            <a:ext cx="6630531" cy="15781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5581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A11F77A8-D57F-5031-C33E-DB49A7E90817}"/>
              </a:ext>
            </a:extLst>
          </p:cNvPr>
          <p:cNvSpPr txBox="1"/>
          <p:nvPr/>
        </p:nvSpPr>
        <p:spPr>
          <a:xfrm>
            <a:off x="818436" y="2546856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26FFF"/>
                </a:solidFill>
              </a:rPr>
              <a:t>10:00 - 10:20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7B39045-B906-D16E-67D8-DFE2A6699F25}"/>
              </a:ext>
            </a:extLst>
          </p:cNvPr>
          <p:cNvSpPr txBox="1"/>
          <p:nvPr/>
        </p:nvSpPr>
        <p:spPr>
          <a:xfrm>
            <a:off x="818436" y="3020366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26FFF"/>
                </a:solidFill>
              </a:rPr>
              <a:t>10:20 - 11:20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878FF8-FB91-C9D3-CDAF-D6A8C1677B6A}"/>
              </a:ext>
            </a:extLst>
          </p:cNvPr>
          <p:cNvSpPr txBox="1"/>
          <p:nvPr/>
        </p:nvSpPr>
        <p:spPr>
          <a:xfrm>
            <a:off x="818436" y="3493876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26FFF"/>
                </a:solidFill>
              </a:rPr>
              <a:t>11:45 - 13:00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FB01A3AE-E0EC-3238-F0DC-BBD787E35172}"/>
              </a:ext>
            </a:extLst>
          </p:cNvPr>
          <p:cNvSpPr txBox="1">
            <a:spLocks/>
          </p:cNvSpPr>
          <p:nvPr/>
        </p:nvSpPr>
        <p:spPr>
          <a:xfrm>
            <a:off x="2504390" y="1766131"/>
            <a:ext cx="6404268" cy="38020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Basics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18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endParaRPr lang="en-US" sz="1800" dirty="0">
              <a:solidFill>
                <a:srgbClr val="1B1C1F"/>
              </a:solidFill>
              <a:latin typeface="Outfit Medium" charset="0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Hands-on lab using </a:t>
            </a:r>
            <a:r>
              <a:rPr lang="en-US" sz="1800" dirty="0" err="1">
                <a:solidFill>
                  <a:srgbClr val="1B1C1F"/>
                </a:solidFill>
                <a:latin typeface="Outfit Medium" charset="0"/>
              </a:rPr>
              <a:t>PySpark</a:t>
            </a: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 3.3.0</a:t>
            </a:r>
          </a:p>
          <a:p>
            <a:pPr marL="0" indent="0">
              <a:spcBef>
                <a:spcPts val="1800"/>
              </a:spcBef>
              <a:buNone/>
            </a:pPr>
            <a:endParaRPr lang="en-US" sz="1800" dirty="0">
              <a:solidFill>
                <a:srgbClr val="1B1C1F"/>
              </a:solidFill>
              <a:latin typeface="Outfit Medium" charset="0"/>
            </a:endParaRPr>
          </a:p>
          <a:p>
            <a:pPr marL="0" indent="0">
              <a:spcBef>
                <a:spcPts val="1800"/>
              </a:spcBef>
              <a:buNone/>
            </a:pPr>
            <a:endParaRPr lang="en-US" sz="1800" dirty="0">
              <a:solidFill>
                <a:srgbClr val="1B1C1F"/>
              </a:solidFill>
              <a:latin typeface="Outfit Medium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7519ADE-23CE-8E31-78FD-DAE17429C6E1}"/>
              </a:ext>
            </a:extLst>
          </p:cNvPr>
          <p:cNvSpPr txBox="1"/>
          <p:nvPr/>
        </p:nvSpPr>
        <p:spPr>
          <a:xfrm>
            <a:off x="818436" y="3967386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b="1" dirty="0">
              <a:solidFill>
                <a:srgbClr val="326FFF"/>
              </a:solidFill>
            </a:endParaRPr>
          </a:p>
        </p:txBody>
      </p:sp>
      <p:pic>
        <p:nvPicPr>
          <p:cNvPr id="18" name="Marcador de posición de imagen 14">
            <a:extLst>
              <a:ext uri="{FF2B5EF4-FFF2-40B4-BE49-F238E27FC236}">
                <a16:creationId xmlns:a16="http://schemas.microsoft.com/office/drawing/2014/main" id="{951739AF-9660-A044-B7A4-03CE64A607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55149" t="7" r="119" b="-7"/>
          <a:stretch/>
        </p:blipFill>
        <p:spPr>
          <a:xfrm>
            <a:off x="8305102" y="426164"/>
            <a:ext cx="3447874" cy="5993766"/>
          </a:xfrm>
          <a:prstGeom prst="rect">
            <a:avLst/>
          </a:prstGeom>
        </p:spPr>
      </p:pic>
      <p:sp>
        <p:nvSpPr>
          <p:cNvPr id="31" name="Título 30">
            <a:extLst>
              <a:ext uri="{FF2B5EF4-FFF2-40B4-BE49-F238E27FC236}">
                <a16:creationId xmlns:a16="http://schemas.microsoft.com/office/drawing/2014/main" id="{D97F0929-CAAE-88D1-BF58-761F103E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774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Operations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Supported operations:</a:t>
            </a:r>
          </a:p>
          <a:p>
            <a:pPr lvl="1"/>
            <a:r>
              <a:rPr lang="en-US" sz="2000" dirty="0"/>
              <a:t>Window on event-time</a:t>
            </a:r>
          </a:p>
          <a:p>
            <a:pPr lvl="2"/>
            <a:r>
              <a:rPr lang="en-US" sz="1600" dirty="0"/>
              <a:t>Aggregate values for each window the event-time of a row falls into</a:t>
            </a:r>
          </a:p>
          <a:p>
            <a:pPr lvl="3"/>
            <a:r>
              <a:rPr lang="en-US" sz="1400" b="1" dirty="0"/>
              <a:t>Tumbling</a:t>
            </a:r>
            <a:r>
              <a:rPr lang="en-US" sz="1400" dirty="0"/>
              <a:t> windows</a:t>
            </a:r>
          </a:p>
          <a:p>
            <a:pPr lvl="3"/>
            <a:r>
              <a:rPr lang="en-US" sz="1400" b="1" dirty="0"/>
              <a:t>Sliding</a:t>
            </a:r>
            <a:r>
              <a:rPr lang="en-US" sz="1400" dirty="0"/>
              <a:t> windows</a:t>
            </a:r>
          </a:p>
          <a:p>
            <a:pPr lvl="3"/>
            <a:r>
              <a:rPr lang="en-US" sz="1400" b="1" dirty="0"/>
              <a:t>Session</a:t>
            </a:r>
            <a:r>
              <a:rPr lang="en-US" sz="1400" dirty="0"/>
              <a:t> windows (infrequently used)</a:t>
            </a:r>
          </a:p>
        </p:txBody>
      </p:sp>
      <p:pic>
        <p:nvPicPr>
          <p:cNvPr id="11268" name="Picture 4" descr="The types of time windows">
            <a:extLst>
              <a:ext uri="{FF2B5EF4-FFF2-40B4-BE49-F238E27FC236}">
                <a16:creationId xmlns:a16="http://schemas.microsoft.com/office/drawing/2014/main" id="{65D1D577-1F0C-1E7C-E640-2FB41675A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773" y="2073635"/>
            <a:ext cx="6073937" cy="364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3885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Operations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Supported operations:</a:t>
            </a:r>
          </a:p>
          <a:p>
            <a:pPr lvl="1"/>
            <a:r>
              <a:rPr lang="en-US" sz="2000" dirty="0"/>
              <a:t>Window on event-time</a:t>
            </a:r>
          </a:p>
          <a:p>
            <a:pPr lvl="2"/>
            <a:r>
              <a:rPr lang="en-US" sz="1600" dirty="0"/>
              <a:t>Aggregate values for each window the event-time of a row falls into</a:t>
            </a:r>
          </a:p>
          <a:p>
            <a:pPr lvl="3"/>
            <a:r>
              <a:rPr lang="en-US" sz="1400" b="1" dirty="0"/>
              <a:t>Tumbling</a:t>
            </a:r>
            <a:r>
              <a:rPr lang="en-US" sz="1400" dirty="0"/>
              <a:t> windows</a:t>
            </a:r>
          </a:p>
          <a:p>
            <a:pPr lvl="3"/>
            <a:r>
              <a:rPr lang="en-US" sz="1400" b="1" dirty="0"/>
              <a:t>Sliding</a:t>
            </a:r>
            <a:r>
              <a:rPr lang="en-US" sz="1400" dirty="0"/>
              <a:t> windows</a:t>
            </a:r>
          </a:p>
          <a:p>
            <a:pPr lvl="3"/>
            <a:r>
              <a:rPr lang="en-US" sz="1400" b="1" dirty="0"/>
              <a:t>Session</a:t>
            </a:r>
            <a:r>
              <a:rPr lang="en-US" sz="1400" dirty="0"/>
              <a:t> windows (infrequently used)</a:t>
            </a:r>
          </a:p>
          <a:p>
            <a:pPr lvl="3"/>
            <a:endParaRPr lang="en-US" sz="1400" dirty="0"/>
          </a:p>
        </p:txBody>
      </p:sp>
      <p:pic>
        <p:nvPicPr>
          <p:cNvPr id="11266" name="Picture 2" descr="Window Operations">
            <a:extLst>
              <a:ext uri="{FF2B5EF4-FFF2-40B4-BE49-F238E27FC236}">
                <a16:creationId xmlns:a16="http://schemas.microsoft.com/office/drawing/2014/main" id="{43E55505-D5F6-523B-2072-70EFB7269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108" y="1736796"/>
            <a:ext cx="7660892" cy="393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781B0F-A585-F4F2-A133-1D87DE826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16" y="5145777"/>
            <a:ext cx="4562648" cy="1060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501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Operations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Supported operations:</a:t>
            </a:r>
          </a:p>
          <a:p>
            <a:pPr lvl="1"/>
            <a:r>
              <a:rPr lang="en-US" sz="2000" dirty="0"/>
              <a:t>Window on event-time</a:t>
            </a:r>
          </a:p>
          <a:p>
            <a:pPr lvl="2"/>
            <a:r>
              <a:rPr lang="en-US" sz="1600" dirty="0"/>
              <a:t>Handle </a:t>
            </a:r>
            <a:r>
              <a:rPr lang="en-US" sz="1600" b="1" dirty="0"/>
              <a:t>late data </a:t>
            </a:r>
            <a:r>
              <a:rPr lang="en-US" sz="1600" dirty="0"/>
              <a:t>using </a:t>
            </a:r>
            <a:r>
              <a:rPr lang="en-US" sz="1600" b="1" dirty="0"/>
              <a:t>watermarking (soft version)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8424194-6D8D-672D-FE77-613F3D642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022" y="1182053"/>
            <a:ext cx="4173225" cy="472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9E435F-A174-B1B5-C6D3-B74C902C8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64" y="4675401"/>
            <a:ext cx="5327615" cy="15135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1898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Operations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Supported operations:</a:t>
            </a:r>
          </a:p>
          <a:p>
            <a:pPr lvl="1"/>
            <a:r>
              <a:rPr lang="en-US" sz="2000" dirty="0"/>
              <a:t>Window on event-time</a:t>
            </a:r>
          </a:p>
          <a:p>
            <a:pPr lvl="2"/>
            <a:r>
              <a:rPr lang="en-US" sz="1600" dirty="0"/>
              <a:t>Handle </a:t>
            </a:r>
            <a:r>
              <a:rPr lang="en-US" sz="1600" b="1" dirty="0"/>
              <a:t>late data </a:t>
            </a:r>
            <a:r>
              <a:rPr lang="en-US" sz="1600" dirty="0"/>
              <a:t>using </a:t>
            </a:r>
            <a:r>
              <a:rPr lang="en-US" sz="1600" b="1" dirty="0"/>
              <a:t>watermarking (hard version)</a:t>
            </a:r>
          </a:p>
        </p:txBody>
      </p:sp>
      <p:pic>
        <p:nvPicPr>
          <p:cNvPr id="14340" name="Picture 4" descr="Watermarking in Update Mode">
            <a:extLst>
              <a:ext uri="{FF2B5EF4-FFF2-40B4-BE49-F238E27FC236}">
                <a16:creationId xmlns:a16="http://schemas.microsoft.com/office/drawing/2014/main" id="{4AD8BE93-4629-AC4B-53BE-E3C6551CA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575" y="1114377"/>
            <a:ext cx="6540224" cy="451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914B96-7A9F-35A1-5673-1D76216DF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64" y="4903274"/>
            <a:ext cx="4525500" cy="12856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508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Operations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6422706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Supported operations:</a:t>
            </a:r>
          </a:p>
          <a:p>
            <a:pPr lvl="1"/>
            <a:r>
              <a:rPr lang="en-US" sz="2000" dirty="0"/>
              <a:t>Window on event-time</a:t>
            </a:r>
          </a:p>
          <a:p>
            <a:pPr lvl="2"/>
            <a:r>
              <a:rPr lang="en-US" sz="1600" b="1" dirty="0"/>
              <a:t>Watermarking</a:t>
            </a:r>
            <a:r>
              <a:rPr lang="en-US" sz="1600" dirty="0"/>
              <a:t> limitations</a:t>
            </a:r>
          </a:p>
          <a:p>
            <a:pPr lvl="3"/>
            <a:r>
              <a:rPr lang="en-US" sz="1400" dirty="0"/>
              <a:t>Output mode must be </a:t>
            </a:r>
            <a:r>
              <a:rPr lang="en-US" sz="1400" b="1" dirty="0"/>
              <a:t>Append</a:t>
            </a:r>
            <a:r>
              <a:rPr lang="en-US" sz="1400" dirty="0"/>
              <a:t> or </a:t>
            </a:r>
            <a:r>
              <a:rPr lang="en-US" sz="1400" b="1" dirty="0"/>
              <a:t>Update</a:t>
            </a:r>
          </a:p>
          <a:p>
            <a:pPr lvl="3"/>
            <a:r>
              <a:rPr lang="en-US" sz="1400" dirty="0"/>
              <a:t>Aggregation must have either the event-time column, or a </a:t>
            </a:r>
            <a:r>
              <a:rPr lang="en-US" sz="1400" b="1" i="1" dirty="0"/>
              <a:t>window</a:t>
            </a:r>
            <a:r>
              <a:rPr lang="en-US" sz="1400" dirty="0"/>
              <a:t> on the event-time column</a:t>
            </a:r>
          </a:p>
          <a:p>
            <a:pPr lvl="3"/>
            <a:r>
              <a:rPr lang="en-US" sz="1400" dirty="0"/>
              <a:t>Method </a:t>
            </a:r>
            <a:r>
              <a:rPr lang="en-US" sz="1400" b="1" i="1" dirty="0"/>
              <a:t>.</a:t>
            </a:r>
            <a:r>
              <a:rPr lang="en-US" sz="1400" b="1" i="1" dirty="0" err="1"/>
              <a:t>withWatermark</a:t>
            </a:r>
            <a:r>
              <a:rPr lang="en-US" sz="1400" b="1" i="1" dirty="0"/>
              <a:t>(…) </a:t>
            </a:r>
            <a:r>
              <a:rPr lang="en-US" sz="1400" dirty="0"/>
              <a:t>must be called on the same column as the timestamp column used in the aggregate</a:t>
            </a:r>
          </a:p>
          <a:p>
            <a:pPr lvl="3"/>
            <a:r>
              <a:rPr lang="en-US" sz="1400" dirty="0"/>
              <a:t>Method </a:t>
            </a:r>
            <a:r>
              <a:rPr lang="en-US" sz="1400" b="1" i="1" dirty="0"/>
              <a:t>.</a:t>
            </a:r>
            <a:r>
              <a:rPr lang="en-US" sz="1400" b="1" i="1" dirty="0" err="1"/>
              <a:t>withWatermark</a:t>
            </a:r>
            <a:r>
              <a:rPr lang="en-US" sz="1400" b="1" i="1" dirty="0"/>
              <a:t>(…) </a:t>
            </a:r>
            <a:r>
              <a:rPr lang="en-US" sz="1400" dirty="0"/>
              <a:t>must be called before the aggregation for the watermark details to be used</a:t>
            </a:r>
          </a:p>
          <a:p>
            <a:pPr lvl="3"/>
            <a:endParaRPr lang="en-US" sz="1400" dirty="0"/>
          </a:p>
          <a:p>
            <a:pPr lvl="2"/>
            <a:endParaRPr 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58E7B-9DFD-3D72-B23D-0518D49DD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470" y="4600575"/>
            <a:ext cx="4152900" cy="17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77F924-DE9B-BF54-A7A4-06C1C2F2F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095" y="5084446"/>
            <a:ext cx="4057650" cy="219075"/>
          </a:xfrm>
          <a:prstGeom prst="rect">
            <a:avLst/>
          </a:prstGeom>
        </p:spPr>
      </p:pic>
      <p:pic>
        <p:nvPicPr>
          <p:cNvPr id="19464" name="Picture 8">
            <a:extLst>
              <a:ext uri="{FF2B5EF4-FFF2-40B4-BE49-F238E27FC236}">
                <a16:creationId xmlns:a16="http://schemas.microsoft.com/office/drawing/2014/main" id="{165D4743-B254-D2AA-F122-00A688753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100" y="2736417"/>
            <a:ext cx="1733868" cy="134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7180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Operations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10468926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Unsupported operations:</a:t>
            </a:r>
          </a:p>
          <a:p>
            <a:pPr lvl="1"/>
            <a:r>
              <a:rPr lang="en-US" sz="2000" dirty="0"/>
              <a:t>Limit and take the first N rows (streaming Datasets)</a:t>
            </a:r>
          </a:p>
          <a:p>
            <a:pPr lvl="1"/>
            <a:r>
              <a:rPr lang="en-US" sz="2000" dirty="0"/>
              <a:t>Distinct operations (streaming Datasets)</a:t>
            </a:r>
          </a:p>
          <a:p>
            <a:pPr lvl="1"/>
            <a:r>
              <a:rPr lang="en-US" sz="2000" dirty="0"/>
              <a:t>Sorting operations are supported only after an aggregation in Complete output mode (streaming Datasets)</a:t>
            </a:r>
          </a:p>
          <a:p>
            <a:pPr lvl="1"/>
            <a:r>
              <a:rPr lang="en-US" sz="2000" dirty="0"/>
              <a:t>Few types of outer joins (streaming Datasets)</a:t>
            </a:r>
          </a:p>
          <a:p>
            <a:pPr lvl="1"/>
            <a:r>
              <a:rPr lang="en-US" sz="2000" dirty="0"/>
              <a:t>…and some others less important ones related to streaming Datasets</a:t>
            </a:r>
            <a:endParaRPr lang="en-US" sz="1400" dirty="0"/>
          </a:p>
          <a:p>
            <a:pPr lvl="2"/>
            <a:endParaRPr lang="en-US" sz="16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8489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Join operations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Stream-static (or </a:t>
            </a:r>
            <a:r>
              <a:rPr lang="en-US" sz="2400" dirty="0" err="1"/>
              <a:t>viceversa</a:t>
            </a:r>
            <a:r>
              <a:rPr lang="en-US" sz="2400" dirty="0"/>
              <a:t>)</a:t>
            </a:r>
            <a:endParaRPr lang="en-US" sz="2000" dirty="0"/>
          </a:p>
          <a:p>
            <a:r>
              <a:rPr lang="en-US" sz="2400" dirty="0"/>
              <a:t>Stream-stream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9B58E41-B1CD-9A2E-E878-BDA516953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989" y="2628064"/>
            <a:ext cx="6469224" cy="316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0846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Join operations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Stream-static</a:t>
            </a:r>
          </a:p>
          <a:p>
            <a:pPr lvl="1"/>
            <a:r>
              <a:rPr lang="en-GB" sz="2000" dirty="0"/>
              <a:t>Enrich streaming data before sending it to the sink</a:t>
            </a:r>
          </a:p>
          <a:p>
            <a:r>
              <a:rPr lang="en-GB" sz="2400" dirty="0"/>
              <a:t>Stream-stream</a:t>
            </a:r>
          </a:p>
          <a:p>
            <a:pPr lvl="1"/>
            <a:r>
              <a:rPr lang="en-US" sz="2000" dirty="0"/>
              <a:t>Reconcile/Relate independent events</a:t>
            </a:r>
          </a:p>
          <a:p>
            <a:pPr lvl="2"/>
            <a:r>
              <a:rPr lang="en-US" sz="1600" dirty="0"/>
              <a:t>Inner</a:t>
            </a:r>
          </a:p>
          <a:p>
            <a:pPr lvl="2"/>
            <a:r>
              <a:rPr lang="en-US" sz="1600" dirty="0"/>
              <a:t>Outer (left/right)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07465A-7DFA-15ED-07B8-8D2FB53A9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641" y="1665514"/>
            <a:ext cx="6402615" cy="421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651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Deduplication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With watermark</a:t>
            </a:r>
          </a:p>
          <a:p>
            <a:pPr lvl="1"/>
            <a:r>
              <a:rPr lang="en-US" sz="2000" dirty="0"/>
              <a:t>Bounded amount of state to maintain</a:t>
            </a:r>
          </a:p>
          <a:p>
            <a:r>
              <a:rPr lang="en-US" sz="2400" dirty="0"/>
              <a:t>Without watermark</a:t>
            </a:r>
          </a:p>
          <a:p>
            <a:pPr lvl="1"/>
            <a:r>
              <a:rPr lang="en-US" sz="2000" dirty="0"/>
              <a:t>Unbounded amount of state to maintain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9205C-64CC-665B-03FE-22F4E767C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130" y="2491739"/>
            <a:ext cx="4918710" cy="23816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6299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Monitoring queries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5743764" cy="4578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Reading metrics interactively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6D960-2A8C-6785-9D54-781524533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256" y="3297821"/>
            <a:ext cx="7883556" cy="26515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602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B8E1106-8705-F009-94CE-C16551A14BD5}"/>
              </a:ext>
            </a:extLst>
          </p:cNvPr>
          <p:cNvSpPr/>
          <p:nvPr/>
        </p:nvSpPr>
        <p:spPr>
          <a:xfrm>
            <a:off x="256503" y="262577"/>
            <a:ext cx="11674399" cy="6332848"/>
          </a:xfrm>
          <a:prstGeom prst="rect">
            <a:avLst/>
          </a:prstGeom>
          <a:solidFill>
            <a:srgbClr val="1B1C1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4D3F910-D2B6-905D-9DB5-579F482FD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532" y="1692080"/>
            <a:ext cx="8642935" cy="2046487"/>
          </a:xfrm>
        </p:spPr>
        <p:txBody>
          <a:bodyPr/>
          <a:lstStyle/>
          <a:p>
            <a:r>
              <a:rPr lang="en-GB" dirty="0"/>
              <a:t>Reminder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EEA52F4-4E33-999C-4FF9-10FED1721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3" y="599313"/>
            <a:ext cx="691137" cy="2687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2C85BE0-80AA-0428-7E13-53B6123EF04A}"/>
              </a:ext>
            </a:extLst>
          </p:cNvPr>
          <p:cNvSpPr txBox="1"/>
          <p:nvPr/>
        </p:nvSpPr>
        <p:spPr>
          <a:xfrm>
            <a:off x="1126274" y="3623324"/>
            <a:ext cx="10024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lt2"/>
                </a:solidFill>
              </a:rPr>
              <a:t>Let’s start cloning the repository </a:t>
            </a:r>
          </a:p>
          <a:p>
            <a:pPr algn="ctr"/>
            <a:r>
              <a:rPr lang="en-US" sz="2400" dirty="0">
                <a:solidFill>
                  <a:schemeClr val="lt2"/>
                </a:solidFill>
              </a:rPr>
              <a:t>and executing </a:t>
            </a:r>
            <a:r>
              <a:rPr lang="en-GB" sz="2400" dirty="0">
                <a:solidFill>
                  <a:schemeClr val="lt2"/>
                </a:solidFill>
              </a:rPr>
              <a:t>“docker-compose up”.</a:t>
            </a:r>
          </a:p>
          <a:p>
            <a:pPr algn="ctr"/>
            <a:endParaRPr lang="en-GB" sz="2400" dirty="0">
              <a:solidFill>
                <a:schemeClr val="lt2"/>
              </a:solidFill>
            </a:endParaRPr>
          </a:p>
          <a:p>
            <a:pPr algn="ctr"/>
            <a:r>
              <a:rPr lang="en-GB" sz="2400" dirty="0">
                <a:solidFill>
                  <a:schemeClr val="lt2"/>
                </a:solidFill>
              </a:rPr>
              <a:t>https://github.com/jcarloslr10/structured-streaming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1351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Monitoring queries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7426260" cy="4578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Reading metrics programmatically using Async APIs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1AFBC-3742-A295-172B-43A5B0B0D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568" y="3312363"/>
            <a:ext cx="5011674" cy="2844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5258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B8E1106-8705-F009-94CE-C16551A14BD5}"/>
              </a:ext>
            </a:extLst>
          </p:cNvPr>
          <p:cNvSpPr/>
          <p:nvPr/>
        </p:nvSpPr>
        <p:spPr>
          <a:xfrm>
            <a:off x="256503" y="262577"/>
            <a:ext cx="11674399" cy="6332848"/>
          </a:xfrm>
          <a:prstGeom prst="rect">
            <a:avLst/>
          </a:prstGeom>
          <a:solidFill>
            <a:srgbClr val="1B1C1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4D3F910-D2B6-905D-9DB5-579F482FD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532" y="1692080"/>
            <a:ext cx="8642935" cy="2046487"/>
          </a:xfrm>
        </p:spPr>
        <p:txBody>
          <a:bodyPr/>
          <a:lstStyle/>
          <a:p>
            <a:r>
              <a:rPr lang="en-US" dirty="0"/>
              <a:t>Hands-on lab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EEA52F4-4E33-999C-4FF9-10FED1721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3" y="599313"/>
            <a:ext cx="691137" cy="2687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2C85BE0-80AA-0428-7E13-53B6123EF04A}"/>
              </a:ext>
            </a:extLst>
          </p:cNvPr>
          <p:cNvSpPr txBox="1"/>
          <p:nvPr/>
        </p:nvSpPr>
        <p:spPr>
          <a:xfrm>
            <a:off x="1126274" y="3623324"/>
            <a:ext cx="10024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lt2"/>
                </a:solidFill>
              </a:rPr>
              <a:t>https://github.com/jcarloslr10/structured-streaming</a:t>
            </a:r>
          </a:p>
          <a:p>
            <a:pPr algn="ctr"/>
            <a:endParaRPr lang="en-GB" sz="2400" dirty="0">
              <a:solidFill>
                <a:schemeClr val="l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9333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FCD0F811-D648-FECC-C6E4-5940296EC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8528" y="2427408"/>
            <a:ext cx="8313837" cy="1520425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  <a:p>
            <a:pPr algn="ctr"/>
            <a:r>
              <a:rPr lang="en-US" sz="2000" dirty="0"/>
              <a:t>Any questions?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5619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FCD0F811-D648-FECC-C6E4-5940296EC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1680" y="2427408"/>
            <a:ext cx="8240685" cy="1520425"/>
          </a:xfrm>
        </p:spPr>
        <p:txBody>
          <a:bodyPr/>
          <a:lstStyle/>
          <a:p>
            <a:r>
              <a:rPr lang="en-US" dirty="0"/>
              <a:t>STRUCTURED STREAMING</a:t>
            </a:r>
          </a:p>
          <a:p>
            <a:r>
              <a:rPr lang="en-US" dirty="0"/>
              <a:t>Session 2: Delta Lake for streaming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DDFDFF8-4E1C-9E78-8E02-2D61974E16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Juan Carlos López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1593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A11F77A8-D57F-5031-C33E-DB49A7E90817}"/>
              </a:ext>
            </a:extLst>
          </p:cNvPr>
          <p:cNvSpPr txBox="1"/>
          <p:nvPr/>
        </p:nvSpPr>
        <p:spPr>
          <a:xfrm>
            <a:off x="818436" y="2546856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26FFF"/>
                </a:solidFill>
              </a:rPr>
              <a:t>10:00 - 10:20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7B39045-B906-D16E-67D8-DFE2A6699F25}"/>
              </a:ext>
            </a:extLst>
          </p:cNvPr>
          <p:cNvSpPr txBox="1"/>
          <p:nvPr/>
        </p:nvSpPr>
        <p:spPr>
          <a:xfrm>
            <a:off x="818436" y="3020366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26FFF"/>
                </a:solidFill>
              </a:rPr>
              <a:t>10:20 - 10:40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878FF8-FB91-C9D3-CDAF-D6A8C1677B6A}"/>
              </a:ext>
            </a:extLst>
          </p:cNvPr>
          <p:cNvSpPr txBox="1"/>
          <p:nvPr/>
        </p:nvSpPr>
        <p:spPr>
          <a:xfrm>
            <a:off x="818436" y="3493876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26FFF"/>
                </a:solidFill>
              </a:rPr>
              <a:t>10:40 - 11:15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FB01A3AE-E0EC-3238-F0DC-BBD787E35172}"/>
              </a:ext>
            </a:extLst>
          </p:cNvPr>
          <p:cNvSpPr txBox="1">
            <a:spLocks/>
          </p:cNvSpPr>
          <p:nvPr/>
        </p:nvSpPr>
        <p:spPr>
          <a:xfrm>
            <a:off x="2504390" y="1766131"/>
            <a:ext cx="6404268" cy="38020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Basics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Table operations and considerations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Change Data Feed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Recommendations using Delta Lake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Hands-on lab using </a:t>
            </a:r>
            <a:r>
              <a:rPr lang="en-US" sz="1800" dirty="0" err="1">
                <a:solidFill>
                  <a:srgbClr val="1B1C1F"/>
                </a:solidFill>
                <a:latin typeface="Outfit Medium" charset="0"/>
              </a:rPr>
              <a:t>PySpark</a:t>
            </a: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 3.3.0 y Delta Lake 2.3.0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7519ADE-23CE-8E31-78FD-DAE17429C6E1}"/>
              </a:ext>
            </a:extLst>
          </p:cNvPr>
          <p:cNvSpPr txBox="1"/>
          <p:nvPr/>
        </p:nvSpPr>
        <p:spPr>
          <a:xfrm>
            <a:off x="818436" y="3967386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26FFF"/>
                </a:solidFill>
              </a:rPr>
              <a:t>11:15 - 11:45</a:t>
            </a:r>
          </a:p>
        </p:txBody>
      </p:sp>
      <p:pic>
        <p:nvPicPr>
          <p:cNvPr id="18" name="Marcador de posición de imagen 14">
            <a:extLst>
              <a:ext uri="{FF2B5EF4-FFF2-40B4-BE49-F238E27FC236}">
                <a16:creationId xmlns:a16="http://schemas.microsoft.com/office/drawing/2014/main" id="{951739AF-9660-A044-B7A4-03CE64A607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55149" t="7" r="119" b="-7"/>
          <a:stretch/>
        </p:blipFill>
        <p:spPr>
          <a:xfrm>
            <a:off x="8305102" y="426164"/>
            <a:ext cx="3447874" cy="5993766"/>
          </a:xfrm>
          <a:prstGeom prst="rect">
            <a:avLst/>
          </a:prstGeom>
        </p:spPr>
      </p:pic>
      <p:sp>
        <p:nvSpPr>
          <p:cNvPr id="31" name="Título 30">
            <a:extLst>
              <a:ext uri="{FF2B5EF4-FFF2-40B4-BE49-F238E27FC236}">
                <a16:creationId xmlns:a16="http://schemas.microsoft.com/office/drawing/2014/main" id="{D97F0929-CAAE-88D1-BF58-761F103E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uadroTexto 3">
            <a:extLst>
              <a:ext uri="{FF2B5EF4-FFF2-40B4-BE49-F238E27FC236}">
                <a16:creationId xmlns:a16="http://schemas.microsoft.com/office/drawing/2014/main" id="{3A829D12-2BF9-0394-A758-7791FE4CADF0}"/>
              </a:ext>
            </a:extLst>
          </p:cNvPr>
          <p:cNvSpPr txBox="1"/>
          <p:nvPr/>
        </p:nvSpPr>
        <p:spPr>
          <a:xfrm>
            <a:off x="813181" y="4440896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26FFF"/>
                </a:solidFill>
              </a:rPr>
              <a:t>11:45 - 13:00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9202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Basics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Features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ACID transactions</a:t>
            </a:r>
          </a:p>
          <a:p>
            <a:r>
              <a:rPr lang="en-US" sz="2000" dirty="0"/>
              <a:t>Scalable metadata handling</a:t>
            </a:r>
          </a:p>
          <a:p>
            <a:r>
              <a:rPr lang="en-US" sz="2000" dirty="0"/>
              <a:t>Streaming and batch unification</a:t>
            </a:r>
          </a:p>
          <a:p>
            <a:r>
              <a:rPr lang="en-US" sz="2000" dirty="0"/>
              <a:t>Schema enforcement</a:t>
            </a:r>
          </a:p>
          <a:p>
            <a:r>
              <a:rPr lang="en-US" sz="2000" dirty="0"/>
              <a:t>Time travel (data versioning)</a:t>
            </a:r>
          </a:p>
          <a:p>
            <a:r>
              <a:rPr lang="en-US" sz="2000" dirty="0" err="1"/>
              <a:t>Upserts</a:t>
            </a:r>
            <a:r>
              <a:rPr lang="en-US" sz="2000" dirty="0"/>
              <a:t> and deletes</a:t>
            </a:r>
          </a:p>
          <a:p>
            <a:r>
              <a:rPr lang="en-US" sz="2000" dirty="0"/>
              <a:t>Additional features and optimizations via Databricks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D8F903-5036-2620-1F36-D3B798EA3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141" y="2861814"/>
            <a:ext cx="6507095" cy="184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1430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Basics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Features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3280980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ACID transactions</a:t>
            </a:r>
          </a:p>
          <a:p>
            <a:pPr lvl="1"/>
            <a:r>
              <a:rPr lang="en-US" sz="1800" dirty="0"/>
              <a:t>Optimistic concurrency control</a:t>
            </a:r>
          </a:p>
          <a:p>
            <a:pPr lvl="1"/>
            <a:r>
              <a:rPr lang="en-US" sz="1800" dirty="0"/>
              <a:t>Write conflicts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1E089-E643-C6A8-1C0E-CFC21997B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116" y="4303689"/>
            <a:ext cx="7281672" cy="134826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007002C-CE26-C95B-4CFA-A5D09C74B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510" y="2073635"/>
            <a:ext cx="7068884" cy="156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675A82-62A7-5B89-A1F3-8A7C8D53C01A}"/>
              </a:ext>
            </a:extLst>
          </p:cNvPr>
          <p:cNvSpPr txBox="1"/>
          <p:nvPr/>
        </p:nvSpPr>
        <p:spPr>
          <a:xfrm>
            <a:off x="3970116" y="5794206"/>
            <a:ext cx="7281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1600" dirty="0"/>
              <a:t>Avoid conflicts using partitioning and disjoint command conditions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9106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Basics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Features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524564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Streaming and batch unification</a:t>
            </a:r>
          </a:p>
          <a:p>
            <a:pPr lvl="1"/>
            <a:r>
              <a:rPr lang="en-US" sz="1800" dirty="0"/>
              <a:t>Delta table as a source</a:t>
            </a:r>
          </a:p>
          <a:p>
            <a:pPr lvl="2"/>
            <a:r>
              <a:rPr lang="en-US" sz="1600" dirty="0"/>
              <a:t>Limit input rate (</a:t>
            </a:r>
            <a:r>
              <a:rPr lang="en-US" sz="1600" dirty="0" err="1"/>
              <a:t>maxBytesPerTrigger</a:t>
            </a:r>
            <a:r>
              <a:rPr lang="en-US" sz="1600" dirty="0"/>
              <a:t>) for control micro-batches</a:t>
            </a:r>
          </a:p>
          <a:p>
            <a:pPr lvl="2"/>
            <a:r>
              <a:rPr lang="en-US" sz="1600" dirty="0"/>
              <a:t>Ignore updates and deletes</a:t>
            </a:r>
          </a:p>
          <a:p>
            <a:pPr lvl="2"/>
            <a:r>
              <a:rPr lang="en-US" sz="1600" dirty="0"/>
              <a:t>Specify initial position</a:t>
            </a:r>
          </a:p>
          <a:p>
            <a:pPr lvl="3"/>
            <a:r>
              <a:rPr lang="en-US" sz="1400" dirty="0"/>
              <a:t>Version or timestamp</a:t>
            </a:r>
          </a:p>
          <a:p>
            <a:pPr lvl="1"/>
            <a:r>
              <a:rPr lang="en-US" sz="1800" dirty="0"/>
              <a:t>Delta table as a sink</a:t>
            </a:r>
          </a:p>
          <a:p>
            <a:pPr lvl="2"/>
            <a:r>
              <a:rPr lang="en-GB" sz="1600" dirty="0"/>
              <a:t>Idempotent table writes in </a:t>
            </a:r>
            <a:r>
              <a:rPr lang="en-GB" sz="1600" dirty="0" err="1"/>
              <a:t>foreachBatch</a:t>
            </a:r>
            <a:endParaRPr lang="en-US" dirty="0"/>
          </a:p>
          <a:p>
            <a:pPr lvl="2"/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4B100D-202C-167C-2FB9-3D709EB40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310" y="2639940"/>
            <a:ext cx="2839877" cy="748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E2B38B-7237-D044-1CAD-A82BD73EA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311" y="3604695"/>
            <a:ext cx="2839877" cy="7297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778E5C-BC86-6E6E-9BFC-161AE8641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6112" y="4986665"/>
            <a:ext cx="6719124" cy="9209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9447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Basics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Features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085652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Time travel (data versioning)</a:t>
            </a:r>
          </a:p>
          <a:p>
            <a:pPr lvl="1"/>
            <a:r>
              <a:rPr lang="en-GB" sz="2000" dirty="0"/>
              <a:t>Query an older snapshot of a Delta table</a:t>
            </a:r>
          </a:p>
          <a:p>
            <a:pPr lvl="2"/>
            <a:r>
              <a:rPr lang="en-GB" sz="1800" dirty="0"/>
              <a:t>Timestamp</a:t>
            </a:r>
          </a:p>
          <a:p>
            <a:pPr lvl="2"/>
            <a:r>
              <a:rPr lang="en-GB" sz="1800" dirty="0"/>
              <a:t>Version (DESCRIBE HISTORY command)</a:t>
            </a:r>
            <a:endParaRPr lang="en-GB" sz="1600" dirty="0"/>
          </a:p>
          <a:p>
            <a:pPr lvl="1"/>
            <a:r>
              <a:rPr lang="en-GB" sz="2000" dirty="0"/>
              <a:t>Data retention up to 30 days old by default</a:t>
            </a:r>
          </a:p>
          <a:p>
            <a:pPr lvl="1"/>
            <a:r>
              <a:rPr lang="en-GB" sz="2000" dirty="0"/>
              <a:t>VACUUM for deleting data files explicitly</a:t>
            </a:r>
          </a:p>
          <a:p>
            <a:pPr lvl="2"/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FBBD1-0EA3-5B74-0189-668F9CD89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064" y="2978346"/>
            <a:ext cx="6170484" cy="901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3A878F-D6B0-C4F3-3402-8D3633A74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2416" y="4121582"/>
            <a:ext cx="6572820" cy="6532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4229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72237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Table operations and considerations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Deletes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219764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DELETE/delete</a:t>
            </a:r>
            <a:r>
              <a:rPr lang="en-GB" sz="2400" dirty="0"/>
              <a:t> removes the data from the latest version (not physically until </a:t>
            </a:r>
            <a:r>
              <a:rPr lang="en-GB" sz="2400" b="1" dirty="0"/>
              <a:t>VACUUM</a:t>
            </a:r>
            <a:r>
              <a:rPr lang="en-GB" sz="2400" dirty="0"/>
              <a:t>)</a:t>
            </a:r>
          </a:p>
          <a:p>
            <a:r>
              <a:rPr lang="en-GB" sz="2400" b="1" dirty="0"/>
              <a:t>Predicates</a:t>
            </a:r>
            <a:r>
              <a:rPr lang="en-GB" sz="2400" dirty="0"/>
              <a:t> </a:t>
            </a:r>
            <a:r>
              <a:rPr lang="en-GB" sz="2400" b="1" dirty="0"/>
              <a:t>on</a:t>
            </a:r>
            <a:r>
              <a:rPr lang="en-GB" sz="2400" dirty="0"/>
              <a:t> </a:t>
            </a:r>
            <a:r>
              <a:rPr lang="en-GB" sz="2400" b="1" dirty="0"/>
              <a:t>partition</a:t>
            </a:r>
            <a:r>
              <a:rPr lang="en-GB" sz="2400" dirty="0"/>
              <a:t> </a:t>
            </a:r>
            <a:r>
              <a:rPr lang="en-GB" sz="2400" b="1" dirty="0"/>
              <a:t>column</a:t>
            </a:r>
            <a:r>
              <a:rPr lang="en-GB" sz="2400" dirty="0"/>
              <a:t> can significantly </a:t>
            </a:r>
            <a:r>
              <a:rPr lang="en-GB" sz="2400" b="1" dirty="0"/>
              <a:t>speed</a:t>
            </a:r>
            <a:r>
              <a:rPr lang="en-GB" sz="2400" dirty="0"/>
              <a:t> </a:t>
            </a:r>
            <a:r>
              <a:rPr lang="en-GB" sz="2400" b="1" dirty="0"/>
              <a:t>up</a:t>
            </a:r>
            <a:r>
              <a:rPr lang="en-GB" sz="2400" dirty="0"/>
              <a:t> the operation (when possible)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5D06F-1037-B6F2-8CAF-08260D34B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936" y="2929175"/>
            <a:ext cx="5426583" cy="23848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7265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B8E1106-8705-F009-94CE-C16551A14BD5}"/>
              </a:ext>
            </a:extLst>
          </p:cNvPr>
          <p:cNvSpPr/>
          <p:nvPr/>
        </p:nvSpPr>
        <p:spPr>
          <a:xfrm>
            <a:off x="256503" y="262577"/>
            <a:ext cx="11674399" cy="6332848"/>
          </a:xfrm>
          <a:prstGeom prst="rect">
            <a:avLst/>
          </a:prstGeom>
          <a:solidFill>
            <a:srgbClr val="1B1C1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4D3F910-D2B6-905D-9DB5-579F482FD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532" y="1692080"/>
            <a:ext cx="8642935" cy="2046487"/>
          </a:xfrm>
        </p:spPr>
        <p:txBody>
          <a:bodyPr/>
          <a:lstStyle/>
          <a:p>
            <a:r>
              <a:rPr lang="en-US" dirty="0"/>
              <a:t>What is Structured Streaming?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EEA52F4-4E33-999C-4FF9-10FED1721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3" y="599313"/>
            <a:ext cx="691137" cy="2687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2C85BE0-80AA-0428-7E13-53B6123EF04A}"/>
              </a:ext>
            </a:extLst>
          </p:cNvPr>
          <p:cNvSpPr txBox="1"/>
          <p:nvPr/>
        </p:nvSpPr>
        <p:spPr>
          <a:xfrm>
            <a:off x="1126274" y="3623324"/>
            <a:ext cx="100249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lt2"/>
                </a:solidFill>
              </a:rPr>
              <a:t>“</a:t>
            </a:r>
            <a:r>
              <a:rPr lang="en-GB" sz="2400" dirty="0">
                <a:solidFill>
                  <a:schemeClr val="lt2"/>
                </a:solidFill>
              </a:rPr>
              <a:t>Structured Streaming is a scalable and fault-tolerant stream processing engine built on the Spark SQL engine. You can express your streaming computation the same way you would express a batch computation on static data. The Spark SQL engine will take care of running it incrementally and continuously and updating the final result as streaming data continues to arrive…”</a:t>
            </a:r>
            <a:endParaRPr lang="en-US" sz="2400" dirty="0">
              <a:solidFill>
                <a:schemeClr val="l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1819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9316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Table operations and considerations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Updates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926080"/>
            <a:ext cx="3951540" cy="31951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UPDATE/update</a:t>
            </a:r>
            <a:r>
              <a:rPr lang="en-GB" sz="2400" dirty="0"/>
              <a:t> change data that matches a predicate with new value/s</a:t>
            </a:r>
          </a:p>
          <a:p>
            <a:r>
              <a:rPr lang="en-GB" sz="2400" b="1" dirty="0"/>
              <a:t>Predicates</a:t>
            </a:r>
            <a:r>
              <a:rPr lang="en-GB" sz="2400" dirty="0"/>
              <a:t> </a:t>
            </a:r>
            <a:r>
              <a:rPr lang="en-GB" sz="2400" b="1" dirty="0"/>
              <a:t>on</a:t>
            </a:r>
            <a:r>
              <a:rPr lang="en-GB" sz="2400" dirty="0"/>
              <a:t> </a:t>
            </a:r>
            <a:r>
              <a:rPr lang="en-GB" sz="2400" b="1" dirty="0"/>
              <a:t>partition</a:t>
            </a:r>
            <a:r>
              <a:rPr lang="en-GB" sz="2400" dirty="0"/>
              <a:t> </a:t>
            </a:r>
            <a:r>
              <a:rPr lang="en-GB" sz="2400" b="1" dirty="0"/>
              <a:t>column</a:t>
            </a:r>
            <a:r>
              <a:rPr lang="en-GB" sz="2400" dirty="0"/>
              <a:t> can significantly </a:t>
            </a:r>
            <a:r>
              <a:rPr lang="en-GB" sz="2400" b="1" dirty="0"/>
              <a:t>speed</a:t>
            </a:r>
            <a:r>
              <a:rPr lang="en-GB" sz="2400" dirty="0"/>
              <a:t> </a:t>
            </a:r>
            <a:r>
              <a:rPr lang="en-GB" sz="2400" b="1" dirty="0"/>
              <a:t>up</a:t>
            </a:r>
            <a:r>
              <a:rPr lang="en-GB" sz="2400" dirty="0"/>
              <a:t> the operation (when possible)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E30FF-0DD9-2602-537A-C00B9BCAE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732" y="1599438"/>
            <a:ext cx="5743575" cy="4000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1081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9316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Table operations and considerations</a:t>
            </a:r>
            <a:br>
              <a:rPr lang="en-US" dirty="0"/>
            </a:br>
            <a:r>
              <a:rPr lang="en-US" dirty="0" err="1">
                <a:solidFill>
                  <a:srgbClr val="326FFF"/>
                </a:solidFill>
              </a:rPr>
              <a:t>Upserts</a:t>
            </a:r>
            <a:endParaRPr lang="en-US" dirty="0">
              <a:solidFill>
                <a:srgbClr val="326FFF"/>
              </a:solidFill>
            </a:endParaRP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926080"/>
            <a:ext cx="3951540" cy="31951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Insert, update and delete operations using </a:t>
            </a:r>
            <a:r>
              <a:rPr lang="en-GB" sz="2400" b="1" dirty="0"/>
              <a:t>MERGE/merge</a:t>
            </a:r>
          </a:p>
          <a:p>
            <a:r>
              <a:rPr lang="en-GB" sz="2400" dirty="0"/>
              <a:t>Allows complex use cases</a:t>
            </a:r>
          </a:p>
          <a:p>
            <a:r>
              <a:rPr lang="en-GB" sz="2400" dirty="0"/>
              <a:t>Requires two passes over the data</a:t>
            </a:r>
          </a:p>
          <a:p>
            <a:pPr lvl="1"/>
            <a:r>
              <a:rPr lang="en-GB" sz="2000" dirty="0"/>
              <a:t>Beware of non-deterministic operations using Delta 2.1 and below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328376-4ED0-4BD1-58ED-086A2E229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02580"/>
            <a:ext cx="4400462" cy="52584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6888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9316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Table operations and considerations</a:t>
            </a:r>
            <a:br>
              <a:rPr lang="en-US" dirty="0"/>
            </a:br>
            <a:r>
              <a:rPr lang="en-US" dirty="0" err="1">
                <a:solidFill>
                  <a:srgbClr val="326FFF"/>
                </a:solidFill>
              </a:rPr>
              <a:t>Upserts</a:t>
            </a:r>
            <a:endParaRPr lang="en-US" dirty="0">
              <a:solidFill>
                <a:srgbClr val="326FFF"/>
              </a:solidFill>
            </a:endParaRP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926080"/>
            <a:ext cx="3951540" cy="31951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Modify or delete all unmatched rows using </a:t>
            </a:r>
            <a:r>
              <a:rPr lang="en-GB" sz="2400" b="1" dirty="0"/>
              <a:t>MERGE/merge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94887-716C-7009-5584-10D26648E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832" y="971249"/>
            <a:ext cx="3636647" cy="1545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7557AE-5023-1F0D-359D-3658572EA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219" y="2736417"/>
            <a:ext cx="5067871" cy="34836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6461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9316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Table operations and considerations</a:t>
            </a:r>
            <a:br>
              <a:rPr lang="en-US" dirty="0"/>
            </a:br>
            <a:r>
              <a:rPr lang="en-US" dirty="0" err="1">
                <a:solidFill>
                  <a:srgbClr val="326FFF"/>
                </a:solidFill>
              </a:rPr>
              <a:t>Upserts</a:t>
            </a:r>
            <a:endParaRPr lang="en-US" dirty="0">
              <a:solidFill>
                <a:srgbClr val="326FFF"/>
              </a:solidFill>
            </a:endParaRP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926080"/>
            <a:ext cx="3951540" cy="31951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Write streaming aggregates in Update mode using </a:t>
            </a:r>
            <a:r>
              <a:rPr lang="en-GB" sz="2400" b="1" dirty="0"/>
              <a:t>MERGE/merge</a:t>
            </a:r>
          </a:p>
          <a:p>
            <a:r>
              <a:rPr lang="en-GB" sz="2400" dirty="0"/>
              <a:t>Much more efficient than Complete mode</a:t>
            </a:r>
          </a:p>
          <a:p>
            <a:pPr lvl="1"/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7E23C-D0E8-85E8-F0C2-CBCF9DF94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361" y="1091374"/>
            <a:ext cx="6238875" cy="4943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163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Change Data Feed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Prior CDF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353876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CDC with Delta Lake</a:t>
            </a:r>
          </a:p>
          <a:p>
            <a:pPr lvl="1"/>
            <a:r>
              <a:rPr lang="en-GB" sz="2000" dirty="0"/>
              <a:t>S3, ADLS Gen2 -&gt; Spark -&gt; Delta Lake</a:t>
            </a:r>
          </a:p>
          <a:p>
            <a:pPr lvl="1"/>
            <a:r>
              <a:rPr lang="en-GB" sz="2000" dirty="0" err="1"/>
              <a:t>Inneficient</a:t>
            </a:r>
            <a:r>
              <a:rPr lang="en-GB" sz="2000" dirty="0"/>
              <a:t> to account for non-changing rows</a:t>
            </a:r>
          </a:p>
          <a:p>
            <a:pPr lvl="1"/>
            <a:r>
              <a:rPr lang="en-GB" sz="2000" dirty="0"/>
              <a:t>Challenging to execute all this logic</a:t>
            </a:r>
            <a:endParaRPr lang="en-GB" sz="2400" dirty="0"/>
          </a:p>
          <a:p>
            <a:endParaRPr lang="en-GB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484342-3BFD-5DFE-FFCC-46916B81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637" y="2761489"/>
            <a:ext cx="6093871" cy="227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4402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Change Data Feed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Features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353876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Simple</a:t>
            </a:r>
            <a:r>
              <a:rPr lang="en-GB" sz="2400" dirty="0"/>
              <a:t> architecture in comparison with CDC</a:t>
            </a:r>
          </a:p>
          <a:p>
            <a:r>
              <a:rPr lang="en-GB" sz="2400" dirty="0"/>
              <a:t>Enables </a:t>
            </a:r>
            <a:r>
              <a:rPr lang="en-GB" sz="2400" b="1" dirty="0"/>
              <a:t>MERGE</a:t>
            </a:r>
            <a:r>
              <a:rPr lang="en-GB" sz="2400" dirty="0"/>
              <a:t> operation</a:t>
            </a:r>
          </a:p>
          <a:p>
            <a:r>
              <a:rPr lang="en-GB" sz="2400" dirty="0"/>
              <a:t>Enables </a:t>
            </a:r>
            <a:r>
              <a:rPr lang="en-GB" sz="2400" b="1" dirty="0"/>
              <a:t>log versioning</a:t>
            </a:r>
          </a:p>
          <a:p>
            <a:r>
              <a:rPr lang="en-GB" sz="2400" dirty="0"/>
              <a:t>Not enable by default</a:t>
            </a:r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5122" name="Picture 2" descr="Typical Architecture Pattern where Change Data Feed applies">
            <a:extLst>
              <a:ext uri="{FF2B5EF4-FFF2-40B4-BE49-F238E27FC236}">
                <a16:creationId xmlns:a16="http://schemas.microsoft.com/office/drawing/2014/main" id="{71784A32-3D28-888A-FA8C-285E858B0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290" y="2073635"/>
            <a:ext cx="6169152" cy="347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2385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Change Data Feed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Use cases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353876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Silver and Gold tables</a:t>
            </a:r>
          </a:p>
          <a:p>
            <a:r>
              <a:rPr lang="en-GB" sz="2400" dirty="0"/>
              <a:t>Transmit changes (downstream systems)</a:t>
            </a:r>
          </a:p>
          <a:p>
            <a:r>
              <a:rPr lang="en-GB" sz="2400" dirty="0"/>
              <a:t>Audit trail table</a:t>
            </a:r>
          </a:p>
        </p:txBody>
      </p:sp>
      <p:pic>
        <p:nvPicPr>
          <p:cNvPr id="5122" name="Picture 2" descr="Typical Architecture Pattern where Change Data Feed applies">
            <a:extLst>
              <a:ext uri="{FF2B5EF4-FFF2-40B4-BE49-F238E27FC236}">
                <a16:creationId xmlns:a16="http://schemas.microsoft.com/office/drawing/2014/main" id="{71784A32-3D28-888A-FA8C-285E858B0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290" y="2073635"/>
            <a:ext cx="6169152" cy="347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645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Change Data Feed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Enable modes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2829876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New table</a:t>
            </a:r>
          </a:p>
          <a:p>
            <a:r>
              <a:rPr lang="en-GB" sz="2400" dirty="0"/>
              <a:t>Existing table</a:t>
            </a:r>
          </a:p>
          <a:p>
            <a:r>
              <a:rPr lang="en-GB" sz="2400" dirty="0"/>
              <a:t>All new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268878-8656-7901-CC8B-1F541046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24" y="2736417"/>
            <a:ext cx="7643812" cy="308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F02A1E-4B4D-B46D-A1A4-E57DBE6F1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431" y="3198810"/>
            <a:ext cx="6803611" cy="364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DA7688-9D1A-E3E7-9BDE-C83007519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761" y="3770733"/>
            <a:ext cx="6838950" cy="295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6500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Change Data Feed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Data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6158292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Records change data for operations:</a:t>
            </a:r>
          </a:p>
          <a:p>
            <a:pPr lvl="1"/>
            <a:r>
              <a:rPr lang="en-GB" sz="2000" dirty="0"/>
              <a:t>UPDATE</a:t>
            </a:r>
          </a:p>
          <a:p>
            <a:pPr lvl="1"/>
            <a:r>
              <a:rPr lang="en-GB" sz="2000" dirty="0"/>
              <a:t>DELETE</a:t>
            </a:r>
          </a:p>
          <a:p>
            <a:pPr lvl="1"/>
            <a:r>
              <a:rPr lang="en-GB" sz="2000" dirty="0"/>
              <a:t>MERGE</a:t>
            </a:r>
          </a:p>
          <a:p>
            <a:r>
              <a:rPr lang="en-GB" sz="2400" dirty="0"/>
              <a:t>Retention policy</a:t>
            </a:r>
          </a:p>
          <a:p>
            <a:pPr lvl="1"/>
            <a:r>
              <a:rPr lang="en-GB" sz="2000" dirty="0"/>
              <a:t>Same as table</a:t>
            </a:r>
          </a:p>
          <a:p>
            <a:pPr lvl="1"/>
            <a:r>
              <a:rPr lang="en-GB" sz="2000" dirty="0"/>
              <a:t>VACUUM affects CDF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8385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Change Data Feed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Reading changes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3293172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Batch queries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BC336-90BE-999A-7C8E-1722B22E9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528" y="635889"/>
            <a:ext cx="4574346" cy="55862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2562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3686176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dirty="0"/>
              <a:t>Basics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Stream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A0CAFC5-3FF5-F63A-4B63-A7261E116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321" y="1303366"/>
            <a:ext cx="7901679" cy="425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5" y="2736416"/>
            <a:ext cx="3180768" cy="3196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Treat as an unbounded table</a:t>
            </a:r>
          </a:p>
          <a:p>
            <a:r>
              <a:rPr lang="en-US" dirty="0"/>
              <a:t>Continuously appended</a:t>
            </a:r>
          </a:p>
          <a:p>
            <a:r>
              <a:rPr lang="en-US" dirty="0"/>
              <a:t>Incremental query approach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5996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Change Data Feed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Reading changes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3293172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Streaming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B8CDF-3651-D3CE-7542-AEF364A2C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428" y="2851811"/>
            <a:ext cx="7226808" cy="31540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7883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6931152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Recommendations using Delta Lake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Partitioning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5609652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When do not</a:t>
            </a:r>
          </a:p>
          <a:p>
            <a:pPr lvl="1"/>
            <a:r>
              <a:rPr lang="en-GB" sz="2000" b="1" dirty="0"/>
              <a:t>Do not </a:t>
            </a:r>
            <a:r>
              <a:rPr lang="en-GB" sz="2000" dirty="0"/>
              <a:t>partition tables that contains less than 1 TB of data (ingestion time clustering)</a:t>
            </a:r>
          </a:p>
          <a:p>
            <a:r>
              <a:rPr lang="en-GB" sz="2400" dirty="0"/>
              <a:t>How (rule of thumb)</a:t>
            </a:r>
          </a:p>
          <a:p>
            <a:pPr lvl="1"/>
            <a:r>
              <a:rPr lang="en-GB" sz="1800" b="1" dirty="0"/>
              <a:t>Do not </a:t>
            </a:r>
            <a:r>
              <a:rPr lang="en-GB" sz="1800" dirty="0"/>
              <a:t>use a column with a </a:t>
            </a:r>
            <a:r>
              <a:rPr lang="en-GB" sz="1800" b="1" dirty="0"/>
              <a:t>very high cardinality</a:t>
            </a:r>
          </a:p>
          <a:p>
            <a:pPr lvl="1"/>
            <a:r>
              <a:rPr lang="en-GB" sz="1800" b="1" dirty="0"/>
              <a:t>Minimum</a:t>
            </a:r>
            <a:r>
              <a:rPr lang="en-GB" sz="1800" dirty="0"/>
              <a:t> </a:t>
            </a:r>
            <a:r>
              <a:rPr lang="en-GB" sz="1800" b="1" dirty="0"/>
              <a:t>amount</a:t>
            </a:r>
            <a:r>
              <a:rPr lang="en-GB" sz="1800" dirty="0"/>
              <a:t> of </a:t>
            </a:r>
            <a:r>
              <a:rPr lang="en-GB" sz="1800" b="1" dirty="0"/>
              <a:t>data</a:t>
            </a:r>
            <a:r>
              <a:rPr lang="en-GB" sz="1800" dirty="0"/>
              <a:t> in each partition (</a:t>
            </a:r>
            <a:r>
              <a:rPr lang="en-GB" sz="1800" b="1" dirty="0"/>
              <a:t>1GB</a:t>
            </a:r>
            <a:r>
              <a:rPr lang="en-GB" sz="1800" dirty="0"/>
              <a:t>)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9072C95-1C89-8200-93A6-FA6B2A014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26" y="2488046"/>
            <a:ext cx="465772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4617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6809232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Recommendations using Delta Lake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Compaction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5536500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Repartition (Spark)</a:t>
            </a:r>
          </a:p>
          <a:p>
            <a:pPr lvl="1"/>
            <a:r>
              <a:rPr lang="en-GB" sz="2000" dirty="0"/>
              <a:t>Table</a:t>
            </a:r>
            <a:endParaRPr lang="en-GB" sz="1600" dirty="0"/>
          </a:p>
          <a:p>
            <a:pPr lvl="1"/>
            <a:r>
              <a:rPr lang="en-GB" sz="2000" dirty="0"/>
              <a:t>Partition</a:t>
            </a:r>
          </a:p>
          <a:p>
            <a:r>
              <a:rPr lang="en-GB" sz="2400" dirty="0"/>
              <a:t>Optimize (Databricks Delta Lake)</a:t>
            </a:r>
            <a:endParaRPr lang="en-GB" sz="1600" dirty="0"/>
          </a:p>
          <a:p>
            <a:pPr lvl="1"/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1C01D7-BE81-3BAA-B946-8B05B693E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0" y="2235126"/>
            <a:ext cx="2395183" cy="2621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6FFC30-C9E7-847A-F74F-C8036FEED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328" y="5056621"/>
            <a:ext cx="4181475" cy="781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1812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6931152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Recommendations using Delta Lake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Data skipping &amp; Z-Ordering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6609396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Data skipping</a:t>
            </a:r>
          </a:p>
          <a:p>
            <a:pPr lvl="1"/>
            <a:r>
              <a:rPr lang="en-GB" sz="1800" dirty="0"/>
              <a:t>Statistics collected automatically</a:t>
            </a:r>
          </a:p>
          <a:p>
            <a:pPr lvl="1"/>
            <a:r>
              <a:rPr lang="en-GB" sz="1800" dirty="0"/>
              <a:t>Depends on the layout of the data (z-ordering)</a:t>
            </a:r>
          </a:p>
          <a:p>
            <a:r>
              <a:rPr lang="en-GB" sz="2400" dirty="0"/>
              <a:t>Z-Ordering</a:t>
            </a:r>
          </a:p>
          <a:p>
            <a:pPr lvl="1"/>
            <a:r>
              <a:rPr lang="en-GB" sz="1800" dirty="0" err="1"/>
              <a:t>Colocate</a:t>
            </a:r>
            <a:r>
              <a:rPr lang="en-GB" sz="1800" dirty="0"/>
              <a:t> related information in the same set of files</a:t>
            </a:r>
          </a:p>
          <a:p>
            <a:pPr lvl="1"/>
            <a:r>
              <a:rPr lang="en-GB" sz="1800" dirty="0"/>
              <a:t>Reduces the amount of data to be 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939BA-2F9F-5FE6-DA64-4428A0730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568" y="4660312"/>
            <a:ext cx="5175219" cy="15793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7044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6931152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Recommendations using Delta Lake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Data skipping &amp; Z-Ordering</a:t>
            </a:r>
          </a:p>
        </p:txBody>
      </p:sp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E8E9E900-CA24-0FCB-4ABD-72B0CA2317D3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5609652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When do</a:t>
            </a:r>
          </a:p>
          <a:p>
            <a:pPr lvl="1"/>
            <a:r>
              <a:rPr lang="en-GB" sz="2000" dirty="0"/>
              <a:t>Column has statistics (min, max, count…)</a:t>
            </a:r>
          </a:p>
          <a:p>
            <a:pPr lvl="1"/>
            <a:r>
              <a:rPr lang="en-GB" sz="2000" dirty="0"/>
              <a:t>Column commonly used in query predicates</a:t>
            </a:r>
          </a:p>
          <a:p>
            <a:pPr lvl="1"/>
            <a:r>
              <a:rPr lang="en-GB" sz="2000" dirty="0"/>
              <a:t>Column with high cardinality</a:t>
            </a:r>
            <a:endParaRPr lang="en-GB" dirty="0"/>
          </a:p>
          <a:p>
            <a:pPr lvl="1"/>
            <a:r>
              <a:rPr lang="en-GB" sz="2000" dirty="0"/>
              <a:t>Effectiveness of locality drops with each extra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98340-5A18-DF36-7DA8-F3047AA33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274" y="4591196"/>
            <a:ext cx="5609652" cy="1711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0751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6931152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Recommendations using Delta Lake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Cache</a:t>
            </a:r>
          </a:p>
        </p:txBody>
      </p:sp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E8E9E900-CA24-0FCB-4ABD-72B0CA2317D3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5609652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When do not</a:t>
            </a:r>
          </a:p>
          <a:p>
            <a:pPr lvl="1"/>
            <a:r>
              <a:rPr lang="en-GB" sz="2000" b="1" dirty="0"/>
              <a:t>Do not cache</a:t>
            </a:r>
            <a:r>
              <a:rPr lang="en-GB" sz="2000" dirty="0"/>
              <a:t> when using </a:t>
            </a:r>
            <a:r>
              <a:rPr lang="en-GB" sz="2000" b="1" dirty="0"/>
              <a:t>additional filters </a:t>
            </a:r>
            <a:r>
              <a:rPr lang="en-GB" sz="2000" dirty="0"/>
              <a:t>on top of the cached DFs (</a:t>
            </a:r>
            <a:r>
              <a:rPr lang="en-GB" sz="2000" b="1" dirty="0"/>
              <a:t>no data skipping</a:t>
            </a:r>
            <a:r>
              <a:rPr lang="en-GB" sz="2000" dirty="0"/>
              <a:t>)</a:t>
            </a:r>
          </a:p>
          <a:p>
            <a:pPr lvl="1"/>
            <a:r>
              <a:rPr lang="en-GB" sz="2000" dirty="0"/>
              <a:t>Cached DFs </a:t>
            </a:r>
            <a:r>
              <a:rPr lang="en-GB" sz="2000" b="1" dirty="0"/>
              <a:t>might not be updated </a:t>
            </a:r>
            <a:r>
              <a:rPr lang="en-GB" sz="2000" dirty="0"/>
              <a:t>if table is written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31B31-7BE5-C233-D28F-095DE022F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291" y="4528492"/>
            <a:ext cx="2028825" cy="19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DAF0F-570E-D62A-A73A-DE51D1F12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291" y="4718992"/>
            <a:ext cx="2571750" cy="1809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9714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807720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Recommendations using Delta Lake</a:t>
            </a:r>
            <a:br>
              <a:rPr lang="en-US" dirty="0"/>
            </a:br>
            <a:r>
              <a:rPr lang="en-GB" dirty="0">
                <a:solidFill>
                  <a:srgbClr val="326FFF"/>
                </a:solidFill>
              </a:rPr>
              <a:t>Replace the content or schema of a table</a:t>
            </a:r>
            <a:endParaRPr lang="en-US" dirty="0">
              <a:solidFill>
                <a:srgbClr val="326FFF"/>
              </a:solidFill>
            </a:endParaRPr>
          </a:p>
        </p:txBody>
      </p:sp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E8E9E900-CA24-0FCB-4ABD-72B0CA2317D3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5609652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Benefits of overwriting over deleting</a:t>
            </a:r>
          </a:p>
          <a:p>
            <a:pPr lvl="1"/>
            <a:r>
              <a:rPr lang="en-GB" sz="2000" dirty="0"/>
              <a:t>Much faster because it does not need to list recursively or delete any files</a:t>
            </a:r>
          </a:p>
          <a:p>
            <a:pPr lvl="1"/>
            <a:r>
              <a:rPr lang="en-GB" sz="2000" dirty="0"/>
              <a:t>Old version of the table still exists</a:t>
            </a:r>
          </a:p>
          <a:p>
            <a:pPr lvl="1"/>
            <a:r>
              <a:rPr lang="en-GB" sz="2000" dirty="0"/>
              <a:t>Atomic operation while other queries can still read concurrently</a:t>
            </a:r>
          </a:p>
          <a:p>
            <a:pPr lvl="1"/>
            <a:r>
              <a:rPr lang="en-GB" sz="2000" dirty="0"/>
              <a:t>ACID guarantees either the new overwrite or previous state</a:t>
            </a:r>
          </a:p>
          <a:p>
            <a:pPr lvl="1"/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45E8D-A1AC-AB5C-2D2D-E3863F5EC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75" y="2736417"/>
            <a:ext cx="4371975" cy="3276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9298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B8E1106-8705-F009-94CE-C16551A14BD5}"/>
              </a:ext>
            </a:extLst>
          </p:cNvPr>
          <p:cNvSpPr/>
          <p:nvPr/>
        </p:nvSpPr>
        <p:spPr>
          <a:xfrm>
            <a:off x="256503" y="262577"/>
            <a:ext cx="11674399" cy="6332848"/>
          </a:xfrm>
          <a:prstGeom prst="rect">
            <a:avLst/>
          </a:prstGeom>
          <a:solidFill>
            <a:srgbClr val="1B1C1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4D3F910-D2B6-905D-9DB5-579F482FD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532" y="1692080"/>
            <a:ext cx="8642935" cy="2046487"/>
          </a:xfrm>
        </p:spPr>
        <p:txBody>
          <a:bodyPr/>
          <a:lstStyle/>
          <a:p>
            <a:r>
              <a:rPr lang="en-US" dirty="0"/>
              <a:t>Hands-on lab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EEA52F4-4E33-999C-4FF9-10FED1721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3" y="599313"/>
            <a:ext cx="691137" cy="2687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2C85BE0-80AA-0428-7E13-53B6123EF04A}"/>
              </a:ext>
            </a:extLst>
          </p:cNvPr>
          <p:cNvSpPr txBox="1"/>
          <p:nvPr/>
        </p:nvSpPr>
        <p:spPr>
          <a:xfrm>
            <a:off x="1126274" y="3623324"/>
            <a:ext cx="10024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lt2"/>
                </a:solidFill>
              </a:rPr>
              <a:t>https://github.com/jcarloslr10/structured-streaming</a:t>
            </a:r>
          </a:p>
          <a:p>
            <a:pPr algn="ctr"/>
            <a:endParaRPr lang="en-GB" sz="2400" dirty="0">
              <a:solidFill>
                <a:schemeClr val="l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95195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FCD0F811-D648-FECC-C6E4-5940296EC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8528" y="2427408"/>
            <a:ext cx="8313837" cy="1520425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  <a:p>
            <a:pPr algn="ctr"/>
            <a:r>
              <a:rPr lang="en-US" sz="2000" dirty="0"/>
              <a:t>Any questions?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6063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3686176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dirty="0"/>
              <a:t>Basics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Stream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5" y="2736416"/>
            <a:ext cx="3897236" cy="23708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Input table: new data arriving</a:t>
            </a:r>
          </a:p>
          <a:p>
            <a:r>
              <a:rPr lang="en-US" sz="2400" dirty="0"/>
              <a:t>Incremental query: filter, aggregation, project…</a:t>
            </a:r>
          </a:p>
          <a:p>
            <a:r>
              <a:rPr lang="en-US" sz="2400" dirty="0"/>
              <a:t>Result table: compute a final table</a:t>
            </a:r>
          </a:p>
          <a:p>
            <a:r>
              <a:rPr lang="en-US" sz="2400" dirty="0"/>
              <a:t>Output </a:t>
            </a:r>
            <a:r>
              <a:rPr lang="en-US" sz="2400" baseline="30000" dirty="0"/>
              <a:t>1</a:t>
            </a:r>
            <a:r>
              <a:rPr lang="en-US" sz="2400" dirty="0"/>
              <a:t>: write to e</a:t>
            </a:r>
            <a:r>
              <a:rPr lang="en-US" sz="2400" dirty="0">
                <a:sym typeface="Wingdings" panose="05000000000000000000" pitchFamily="2" charset="2"/>
              </a:rPr>
              <a:t>xternal sink</a:t>
            </a:r>
            <a:endParaRPr lang="en-US" sz="2400" dirty="0"/>
          </a:p>
        </p:txBody>
      </p:sp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E80310F6-111E-29FB-7996-0F8AAAA7AC1D}"/>
              </a:ext>
            </a:extLst>
          </p:cNvPr>
          <p:cNvSpPr txBox="1">
            <a:spLocks/>
          </p:cNvSpPr>
          <p:nvPr/>
        </p:nvSpPr>
        <p:spPr>
          <a:xfrm>
            <a:off x="762000" y="5955383"/>
            <a:ext cx="4173225" cy="321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aseline="30000" dirty="0"/>
              <a:t>1 </a:t>
            </a:r>
            <a:r>
              <a:rPr lang="en-US" sz="1400" dirty="0"/>
              <a:t>Output modes will be covered later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7D9DD77-3718-B5EC-2483-4B14E37F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01" y="908824"/>
            <a:ext cx="6886146" cy="504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9293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3686176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dirty="0"/>
              <a:t>Basics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Stream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5" y="2736416"/>
            <a:ext cx="3897236" cy="23708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Input table: new data arriving</a:t>
            </a:r>
          </a:p>
          <a:p>
            <a:r>
              <a:rPr lang="en-US" sz="2400" dirty="0"/>
              <a:t>Incremental query: filter, aggregation, project…</a:t>
            </a:r>
          </a:p>
          <a:p>
            <a:r>
              <a:rPr lang="en-US" sz="2400" dirty="0"/>
              <a:t>Result table: compute a final table</a:t>
            </a:r>
          </a:p>
          <a:p>
            <a:r>
              <a:rPr lang="en-US" sz="2400" dirty="0"/>
              <a:t>Output </a:t>
            </a:r>
            <a:r>
              <a:rPr lang="en-US" sz="2400" baseline="30000" dirty="0"/>
              <a:t>1</a:t>
            </a:r>
            <a:r>
              <a:rPr lang="en-US" sz="2400" dirty="0"/>
              <a:t>: write to e</a:t>
            </a:r>
            <a:r>
              <a:rPr lang="en-US" sz="2400" dirty="0">
                <a:sym typeface="Wingdings" panose="05000000000000000000" pitchFamily="2" charset="2"/>
              </a:rPr>
              <a:t>xternal sink</a:t>
            </a:r>
            <a:endParaRPr lang="en-US" sz="2400" dirty="0"/>
          </a:p>
        </p:txBody>
      </p:sp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E80310F6-111E-29FB-7996-0F8AAAA7AC1D}"/>
              </a:ext>
            </a:extLst>
          </p:cNvPr>
          <p:cNvSpPr txBox="1">
            <a:spLocks/>
          </p:cNvSpPr>
          <p:nvPr/>
        </p:nvSpPr>
        <p:spPr>
          <a:xfrm>
            <a:off x="762000" y="5955383"/>
            <a:ext cx="4173225" cy="321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aseline="30000" dirty="0"/>
              <a:t>1 </a:t>
            </a:r>
            <a:r>
              <a:rPr lang="en-US" sz="1400" dirty="0"/>
              <a:t>Output modes will be covered later</a:t>
            </a:r>
          </a:p>
        </p:txBody>
      </p:sp>
      <p:pic>
        <p:nvPicPr>
          <p:cNvPr id="3" name="Picture 2" descr="Model">
            <a:extLst>
              <a:ext uri="{FF2B5EF4-FFF2-40B4-BE49-F238E27FC236}">
                <a16:creationId xmlns:a16="http://schemas.microsoft.com/office/drawing/2014/main" id="{DD16CE6F-DBC2-6431-DE3C-1F92EEA74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434" y="390540"/>
            <a:ext cx="9818726" cy="607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714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410854"/>
            <a:ext cx="4334108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dirty="0"/>
              <a:t>Basics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Event-time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6"/>
            <a:ext cx="4173225" cy="23708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Event-time is NOT Processing-time</a:t>
            </a:r>
          </a:p>
          <a:p>
            <a:r>
              <a:rPr lang="en-US" sz="2400" dirty="0"/>
              <a:t>Event-time: timestamp embedded in the event data</a:t>
            </a:r>
          </a:p>
          <a:p>
            <a:r>
              <a:rPr lang="en-US" sz="2400" dirty="0"/>
              <a:t>Processing-time: the time when Spark receives the data</a:t>
            </a:r>
          </a:p>
          <a:p>
            <a:r>
              <a:rPr lang="en-US" sz="2400" dirty="0"/>
              <a:t>Allows window-based aggregations</a:t>
            </a:r>
          </a:p>
        </p:txBody>
      </p:sp>
      <p:pic>
        <p:nvPicPr>
          <p:cNvPr id="6148" name="Picture 4" descr="Mapping of event-time to 5 min tumbling windows">
            <a:extLst>
              <a:ext uri="{FF2B5EF4-FFF2-40B4-BE49-F238E27FC236}">
                <a16:creationId xmlns:a16="http://schemas.microsoft.com/office/drawing/2014/main" id="{594F094E-F121-F5D9-29C6-92E4F3CC2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07" y="1669487"/>
            <a:ext cx="6638693" cy="351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4169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410854"/>
            <a:ext cx="4334108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dirty="0"/>
              <a:t>Basics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Late data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6"/>
            <a:ext cx="4173225" cy="23708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Window-based aggregations enables watermarking</a:t>
            </a:r>
          </a:p>
          <a:p>
            <a:r>
              <a:rPr lang="en-US" sz="2400" dirty="0"/>
              <a:t>Watermarking: threshold for handling late data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CE3C5CC-7F99-9A95-7887-B2EA34959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53" y="1629489"/>
            <a:ext cx="6705600" cy="359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06570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IAAAAAAAAAAwAAAAMAAAAA/////wQASwwAAAAAAAAAAAAAIAD///////////////8AAAD///////////////8DAAAAAw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6gA6df+7n5PoU5AeugpeLsFAAAAAAADAAAAAwADAAAAAQADAAEA////////BAAAAAMAEAALHs4jLBWRakKMZ9Gp+Hn8OQUAAAABAAMAAAAAAAM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CAMAAAAAAAAAAAAACAB////////////////AAAA////////////////BAAAAAM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gEDAAAAAgD///////8aAAZMaW5rZWRTaGFwZXNEYXRhUHJvcGVydHlfMAUAAAAAAAQAAAADAAQAAAABAAQAAAAAAP///////wMAAQEDAAAAAwD///////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KgA6df+7n5PoU5AeugpeLsDRGF0YQAbAAAABExpbmtlZFNoYXBlRGF0YQAFAAAAAAACTmFtZQAZAAAATGlua2VkU2hhcGVzRGF0YVByb3BlcnR5ABBWZXJzaW9uAAAAAAAJTGFzdFdyaXRlAGEpyaB+AQAAAAEA/////8YAxgAAAAVfaWQAEAAAAAQeziMsFZFqQoxn0an4efw5A0RhdGEAUwAAAAhQcmVzZW50YXRpb25TY2FubmVkRm9yTGlua2VkU2hhcGVzAAECTnVtYmVyRm9ybWF0U2VwYXJhdG9yTW9kZQAKAAAAQXV0b21hdGljAAACTmFtZQAkAAAATGlua2VkU2hhcGVQcmVzZW50YXRpb25TZXR0aW5nc0RhdGEAEFZlcnNpb24AAAAAAAlMYXN0V3JpdGUAgCnJoH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  <p:tag name="MIO_NATIVESECTIONS_V2" val="﻿&lt;?xml version=&quot;1.0&quot; encoding=&quot;utf-8&quot;?&gt;&lt;ArrayOfNativeSection xmlns:xsi=&quot;http://www.w3.org/2001/XMLSchema-instance&quot; xmlns:xsd=&quot;http://www.w3.org/2001/XMLSchema&quot;&gt;&lt;NativeSection&gt;&lt;SectionId&gt;{C253BFE1-AF15-5343-BA65-011488D0201D}&lt;/SectionId&gt;&lt;Name&gt;Plain Concepts INTRO&lt;/Name&gt;&lt;SlidesCount&gt;4&lt;/SlidesCount&gt;&lt;SlideGuids /&gt;&lt;/NativeSection&gt;&lt;NativeSection&gt;&lt;SectionId&gt;{ECFBBB6F-B435-5547-8374-BCBCAAE25625}&lt;/SectionId&gt;&lt;Name&gt;End&lt;/Name&gt;&lt;SlidesCount&gt;1&lt;/SlidesCount&gt;&lt;SlideGuids /&gt;&lt;/NativeSection&gt;&lt;/ArrayOfNativeSection&gt;"/>
  <p:tag name="MIO_EKGUID" val="4a43bd6b-b5c8-4bcd-92a0-7ce8b366b3a6"/>
  <p:tag name="MIO_UPDATE" val="True"/>
  <p:tag name="MIO_VERSION" val="25.04.2023 10:21:16"/>
  <p:tag name="MIO_DBID" val="B15D55BA-4C00-4206-9FBB-5BE4A269F5FE"/>
  <p:tag name="MIO_LASTDOWNLOADED" val="07.07.2023 12:56:39.337"/>
  <p:tag name="MIO_OBJECTNAME" val="Templates"/>
  <p:tag name="MIO_LASTEDITORNAME" val="Chema de la Vega Gimenez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2edd7bd-1b18-445a-a725-78f1738e664c"/>
  <p:tag name="MIO_EKGUID" val="e7b6b4b1-923f-4b2c-bd88-c5fd93890669"/>
  <p:tag name="MIO_UPDATE" val="True"/>
  <p:tag name="MIO_VERSION" val="25.04.2023 10:20:54"/>
  <p:tag name="MIO_DBID" val="b15d55ba-4c00-4206-9fbb-5be4a269f5fe"/>
  <p:tag name="MIO_LASTDOWNLOADED" val="03.05.2023 08:57:29"/>
  <p:tag name="MIO_OBJECTNAME" val="Title Section"/>
  <p:tag name="MIO_LASTEDITORNAME" val="Chema de la Vega Gimenez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UPDATE" val="True"/>
  <p:tag name="MIO_AVOID_BLANK_LAYOUT" val="True"/>
  <p:tag name="MIO_CD_LAYOUT_VALID_AREA" val="False"/>
  <p:tag name="MIO_EMBED_FONT" val="False"/>
  <p:tag name="MIO_MATCH_COLOR_SCHEME" val="False"/>
  <p:tag name="MIO_DBID" val="B15D55BA-4C00-4206-9FBB-5BE4A269F5FE"/>
  <p:tag name="MIO_SHOW_DATE" val="False"/>
  <p:tag name="MIO_SHOW_FOOTER" val="False"/>
  <p:tag name="MIO_SHOW_PAGENUMBER" val="False"/>
  <p:tag name="MIO_NUMBER_OF_VALID_LAYOUTS" val="14"/>
  <p:tag name="MIO_EKGUID" val="b9f8f37f-4ee7-4f92-86b2-c092d0c97e87"/>
  <p:tag name="MIO_OBJECTNAME" val="2023 Design - Plain Concepts Master"/>
  <p:tag name="MIO_FALLBACK_LAYOUT" val="2"/>
  <p:tag name="MIO_VERSION" val="08.03.2023 08:49:27"/>
  <p:tag name="MIO_LASTDOWNLOADED" val="05.04.2023 14:27:01.065"/>
  <p:tag name="MIO_CDID" val="6ba2e723-75f5-49dc-8b4b-878e2eec75fb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UPDATE" val="True"/>
  <p:tag name="MIO_FALLBACK_LAYOUT" val="5"/>
  <p:tag name="MIO_AVOID_BLANK_LAYOUT" val="True"/>
  <p:tag name="MIO_CD_LAYOUT_VALID_AREA" val="False"/>
  <p:tag name="MIO_EMBED_FONT" val="False"/>
  <p:tag name="MIO_MATCH_COLOR_SCHEME" val="False"/>
  <p:tag name="MIO_EKGUID" val="c7da3930-8a27-42ae-8beb-20ee36d11c18"/>
  <p:tag name="MIO_DBID" val="B15D55BA-4C00-4206-9FBB-5BE4A269F5FE"/>
  <p:tag name="MIO_OBJECTNAME" val="Plain Concepts Master"/>
  <p:tag name="MIO_NUMBER_OF_VALID_LAYOUTS" val="31"/>
  <p:tag name="MIO_SHOW_DATE" val="False"/>
  <p:tag name="MIO_SHOW_FOOTER" val="False"/>
  <p:tag name="MIO_SHOW_PAGENUMBER" val="False"/>
  <p:tag name="MIO_VERSION" val="27.05.2022 11:15:01"/>
  <p:tag name="MIO_LASTDOWNLOADED" val="30.05.2022 08:28:41.083"/>
  <p:tag name="MIO_CDID" val="52b92178-7136-4bf6-a19b-5addba37588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2edd7bd-1b18-445a-a725-78f1738e664c"/>
  <p:tag name="MIO_EKGUID" val="e7b6b4b1-923f-4b2c-bd88-c5fd93890669"/>
  <p:tag name="MIO_UPDATE" val="True"/>
  <p:tag name="MIO_VERSION" val="25.04.2023 10:20:54"/>
  <p:tag name="MIO_DBID" val="b15d55ba-4c00-4206-9fbb-5be4a269f5fe"/>
  <p:tag name="MIO_LASTDOWNLOADED" val="03.05.2023 08:57:29"/>
  <p:tag name="MIO_OBJECTNAME" val="Title Section"/>
  <p:tag name="MIO_LASTEDITORNAME" val="Chema de la Vega Gimen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960e0aa-6779-4677-a9ad-4dab39821e49"/>
  <p:tag name="MIO_EKGUID" val="b54cf0cd-e9dd-4ff5-9041-8536d869bc52"/>
  <p:tag name="MIO_UPDATE" val="True"/>
  <p:tag name="MIO_VERSION" val="25.04.2023 10:21:01"/>
  <p:tag name="MIO_DBID" val="b15d55ba-4c00-4206-9fbb-5be4a269f5fe"/>
  <p:tag name="MIO_LASTDOWNLOADED" val="03.05.2023 08:57:33"/>
  <p:tag name="MIO_OBJECTNAME" val="Slide 11"/>
  <p:tag name="MIO_LASTEDITORNAME" val="Chema de la Vega Gimenez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960e0aa-6779-4677-a9ad-4dab39821e49"/>
  <p:tag name="MIO_EKGUID" val="b54cf0cd-e9dd-4ff5-9041-8536d869bc52"/>
  <p:tag name="MIO_UPDATE" val="True"/>
  <p:tag name="MIO_VERSION" val="25.04.2023 10:21:01"/>
  <p:tag name="MIO_DBID" val="b15d55ba-4c00-4206-9fbb-5be4a269f5fe"/>
  <p:tag name="MIO_LASTDOWNLOADED" val="03.05.2023 08:57:33"/>
  <p:tag name="MIO_OBJECTNAME" val="Slide 11"/>
  <p:tag name="MIO_LASTEDITORNAME" val="Chema de la Vega Gimenez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e6adfdf0-63f8-4e39-91ab-fe61ced90f93"/>
  <p:tag name="MIO_EKGUID" val="2f10dbda-fa2e-4040-9bf7-d4c00cdd8c94"/>
  <p:tag name="MIO_UPDATE" val="True"/>
  <p:tag name="MIO_VERSION" val="25.04.2023 10:20:56"/>
  <p:tag name="MIO_DBID" val="b15d55ba-4c00-4206-9fbb-5be4a269f5fe"/>
  <p:tag name="MIO_LASTDOWNLOADED" val="03.05.2023 08:57:31"/>
  <p:tag name="MIO_OBJECTNAME" val="Agenda"/>
  <p:tag name="MIO_LASTEDITORNAME" val="Chema de la Vega Gimenez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960e0aa-6779-4677-a9ad-4dab39821e49"/>
  <p:tag name="MIO_EKGUID" val="b54cf0cd-e9dd-4ff5-9041-8536d869bc52"/>
  <p:tag name="MIO_UPDATE" val="True"/>
  <p:tag name="MIO_VERSION" val="25.04.2023 10:21:01"/>
  <p:tag name="MIO_DBID" val="b15d55ba-4c00-4206-9fbb-5be4a269f5fe"/>
  <p:tag name="MIO_LASTDOWNLOADED" val="03.05.2023 08:57:33"/>
  <p:tag name="MIO_OBJECTNAME" val="Slide 11"/>
  <p:tag name="MIO_LASTEDITORNAME" val="Chema de la Vega Gimenez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e6adfdf0-63f8-4e39-91ab-fe61ced90f93"/>
  <p:tag name="MIO_EKGUID" val="2f10dbda-fa2e-4040-9bf7-d4c00cdd8c94"/>
  <p:tag name="MIO_UPDATE" val="True"/>
  <p:tag name="MIO_VERSION" val="25.04.2023 10:20:56"/>
  <p:tag name="MIO_DBID" val="b15d55ba-4c00-4206-9fbb-5be4a269f5fe"/>
  <p:tag name="MIO_LASTDOWNLOADED" val="03.05.2023 08:57:31"/>
  <p:tag name="MIO_OBJECTNAME" val="Agenda"/>
  <p:tag name="MIO_LASTEDITORNAME" val="Chema de la Vega Gimenez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2edd7bd-1b18-445a-a725-78f1738e664c"/>
  <p:tag name="MIO_EKGUID" val="e7b6b4b1-923f-4b2c-bd88-c5fd93890669"/>
  <p:tag name="MIO_UPDATE" val="True"/>
  <p:tag name="MIO_VERSION" val="25.04.2023 10:20:54"/>
  <p:tag name="MIO_DBID" val="b15d55ba-4c00-4206-9fbb-5be4a269f5fe"/>
  <p:tag name="MIO_LASTDOWNLOADED" val="03.05.2023 08:57:29"/>
  <p:tag name="MIO_OBJECTNAME" val="Title Section"/>
  <p:tag name="MIO_LASTEDITORNAME" val="Chema de la Vega Gimenez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2edd7bd-1b18-445a-a725-78f1738e664c"/>
  <p:tag name="MIO_EKGUID" val="e7b6b4b1-923f-4b2c-bd88-c5fd93890669"/>
  <p:tag name="MIO_UPDATE" val="True"/>
  <p:tag name="MIO_VERSION" val="25.04.2023 10:20:54"/>
  <p:tag name="MIO_DBID" val="b15d55ba-4c00-4206-9fbb-5be4a269f5fe"/>
  <p:tag name="MIO_LASTDOWNLOADED" val="03.05.2023 08:57:29"/>
  <p:tag name="MIO_OBJECTNAME" val="Title Section"/>
  <p:tag name="MIO_LASTEDITORNAME" val="Chema de la Vega Gimenez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960e0aa-6779-4677-a9ad-4dab39821e49"/>
  <p:tag name="MIO_EKGUID" val="b54cf0cd-e9dd-4ff5-9041-8536d869bc52"/>
  <p:tag name="MIO_UPDATE" val="True"/>
  <p:tag name="MIO_VERSION" val="25.04.2023 10:21:01"/>
  <p:tag name="MIO_DBID" val="b15d55ba-4c00-4206-9fbb-5be4a269f5fe"/>
  <p:tag name="MIO_LASTDOWNLOADED" val="03.05.2023 08:57:33"/>
  <p:tag name="MIO_OBJECTNAME" val="Slide 11"/>
  <p:tag name="MIO_LASTEDITORNAME" val="Chema de la Vega Gimene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2edd7bd-1b18-445a-a725-78f1738e664c"/>
  <p:tag name="MIO_EKGUID" val="e7b6b4b1-923f-4b2c-bd88-c5fd93890669"/>
  <p:tag name="MIO_UPDATE" val="True"/>
  <p:tag name="MIO_VERSION" val="25.04.2023 10:20:54"/>
  <p:tag name="MIO_DBID" val="b15d55ba-4c00-4206-9fbb-5be4a269f5fe"/>
  <p:tag name="MIO_LASTDOWNLOADED" val="03.05.2023 08:57:29"/>
  <p:tag name="MIO_OBJECTNAME" val="Title Section"/>
  <p:tag name="MIO_LASTEDITORNAME" val="Chema de la Vega Gimenez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heme/theme1.xml><?xml version="1.0" encoding="utf-8"?>
<a:theme xmlns:a="http://schemas.openxmlformats.org/drawingml/2006/main" name="Plain Concepts Master 2023">
  <a:themeElements>
    <a:clrScheme name="Plain Concept">
      <a:dk1>
        <a:srgbClr val="041C2C"/>
      </a:dk1>
      <a:lt1>
        <a:srgbClr val="DBE2E9"/>
      </a:lt1>
      <a:dk2>
        <a:srgbClr val="041C2B"/>
      </a:dk2>
      <a:lt2>
        <a:srgbClr val="FFFFFF"/>
      </a:lt2>
      <a:accent1>
        <a:srgbClr val="00B5FF"/>
      </a:accent1>
      <a:accent2>
        <a:srgbClr val="FBDD40"/>
      </a:accent2>
      <a:accent3>
        <a:srgbClr val="2BCCD3"/>
      </a:accent3>
      <a:accent4>
        <a:srgbClr val="8B5DFF"/>
      </a:accent4>
      <a:accent5>
        <a:srgbClr val="DF4661"/>
      </a:accent5>
      <a:accent6>
        <a:srgbClr val="0F71E8"/>
      </a:accent6>
      <a:hlink>
        <a:srgbClr val="0F71E8"/>
      </a:hlink>
      <a:folHlink>
        <a:srgbClr val="00B5F1"/>
      </a:folHlink>
    </a:clrScheme>
    <a:fontScheme name="Personalizado 3">
      <a:majorFont>
        <a:latin typeface="Outfit SemiBold"/>
        <a:ea typeface=""/>
        <a:cs typeface=""/>
      </a:majorFont>
      <a:minorFont>
        <a:latin typeface="Outf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/>
      <a:lstStyle>
        <a:defPPr algn="ctr">
          <a:defRPr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21020044-CB3A-4D4D-A596-5890D16C59A5}" vid="{63E22013-6494-4268-B6B0-4A32963DAB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D713E749C35C4F897AD32471EBCEDD" ma:contentTypeVersion="16" ma:contentTypeDescription="Create a new document." ma:contentTypeScope="" ma:versionID="0155fba254668d7ad3e2f11aeda4b061">
  <xsd:schema xmlns:xsd="http://www.w3.org/2001/XMLSchema" xmlns:xs="http://www.w3.org/2001/XMLSchema" xmlns:p="http://schemas.microsoft.com/office/2006/metadata/properties" xmlns:ns2="71ff7abe-dcf9-4be3-8e92-8e1930fa5252" xmlns:ns3="39ecfd7c-6bbf-4839-9722-afd42143d9ff" targetNamespace="http://schemas.microsoft.com/office/2006/metadata/properties" ma:root="true" ma:fieldsID="cf3827a219281a4fdbecb274daeba7d2" ns2:_="" ns3:_="">
    <xsd:import namespace="71ff7abe-dcf9-4be3-8e92-8e1930fa5252"/>
    <xsd:import namespace="39ecfd7c-6bbf-4839-9722-afd42143d9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ff7abe-dcf9-4be3-8e92-8e1930fa52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028623e6-ce07-4f1d-8463-017bd66985f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cfd7c-6bbf-4839-9722-afd42143d9f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9f749b2-c646-4f3f-8662-99a0ee2ddd65}" ma:internalName="TaxCatchAll" ma:showField="CatchAllData" ma:web="39ecfd7c-6bbf-4839-9722-afd42143d9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1ff7abe-dcf9-4be3-8e92-8e1930fa5252">
      <Terms xmlns="http://schemas.microsoft.com/office/infopath/2007/PartnerControls"/>
    </lcf76f155ced4ddcb4097134ff3c332f>
    <TaxCatchAll xmlns="39ecfd7c-6bbf-4839-9722-afd42143d9ff" xsi:nil="true"/>
    <SharedWithUsers xmlns="39ecfd7c-6bbf-4839-9722-afd42143d9ff">
      <UserInfo>
        <DisplayName>Alejandro Hidalgo Fernandez</DisplayName>
        <AccountId>12</AccountId>
        <AccountType/>
      </UserInfo>
      <UserInfo>
        <DisplayName>Chema de la Vega Gimenez</DisplayName>
        <AccountId>13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4C072E38-D911-4A4E-9A52-B4C8D3B575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ff7abe-dcf9-4be3-8e92-8e1930fa5252"/>
    <ds:schemaRef ds:uri="39ecfd7c-6bbf-4839-9722-afd42143d9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9CC115-EA7D-4C48-9BFD-726594EBE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F325FA-2800-4CD0-85F8-9D0679E0C006}">
  <ds:schemaRefs>
    <ds:schemaRef ds:uri="675e5cc9-eb6c-4243-9409-aec7df04d3d9"/>
    <ds:schemaRef ds:uri="f3d3fbab-7e1e-4146-8669-56f0843c614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71ff7abe-dcf9-4be3-8e92-8e1930fa5252"/>
    <ds:schemaRef ds:uri="39ecfd7c-6bbf-4839-9722-afd42143d9f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2042</TotalTime>
  <Words>1764</Words>
  <Application>Microsoft Office PowerPoint</Application>
  <PresentationFormat>Widescreen</PresentationFormat>
  <Paragraphs>354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Montserrat</vt:lpstr>
      <vt:lpstr>Outfit</vt:lpstr>
      <vt:lpstr>Outfit Light</vt:lpstr>
      <vt:lpstr>Outfit Medium</vt:lpstr>
      <vt:lpstr>Outfit SemiBold</vt:lpstr>
      <vt:lpstr>Roboto</vt:lpstr>
      <vt:lpstr>Segoe UI Semibold</vt:lpstr>
      <vt:lpstr>Plain Concepts Master 2023</vt:lpstr>
      <vt:lpstr>PowerPoint Presentation</vt:lpstr>
      <vt:lpstr>Agenda</vt:lpstr>
      <vt:lpstr>PowerPoint Presentation</vt:lpstr>
      <vt:lpstr>PowerPoint Presentation</vt:lpstr>
      <vt:lpstr>Basics Stream</vt:lpstr>
      <vt:lpstr>Basics Stream</vt:lpstr>
      <vt:lpstr>Basics Stream</vt:lpstr>
      <vt:lpstr>Basics Event-time</vt:lpstr>
      <vt:lpstr>Basics Late data</vt:lpstr>
      <vt:lpstr>PowerPoint Presentation</vt:lpstr>
      <vt:lpstr>Streaming DataFrames Input sources</vt:lpstr>
      <vt:lpstr>Streaming DataFrames Schema enforcement</vt:lpstr>
      <vt:lpstr>Streaming DataFrames Output modes</vt:lpstr>
      <vt:lpstr>Streaming DataFrames Output sinks</vt:lpstr>
      <vt:lpstr>Streaming DataFrames Output sinks</vt:lpstr>
      <vt:lpstr>Streaming DataFrames Output sinks</vt:lpstr>
      <vt:lpstr>Streaming DataFrames Checkpoints</vt:lpstr>
      <vt:lpstr>Streaming DataFrames Triggers</vt:lpstr>
      <vt:lpstr>Streaming DataFrames Operations</vt:lpstr>
      <vt:lpstr>Streaming DataFrames Operations</vt:lpstr>
      <vt:lpstr>Streaming DataFrames Operations</vt:lpstr>
      <vt:lpstr>Streaming DataFrames Operations</vt:lpstr>
      <vt:lpstr>Streaming DataFrames Operations</vt:lpstr>
      <vt:lpstr>Streaming DataFrames Operations</vt:lpstr>
      <vt:lpstr>Streaming DataFrames Operations</vt:lpstr>
      <vt:lpstr>Streaming DataFrames Join operations</vt:lpstr>
      <vt:lpstr>Streaming DataFrames Join operations</vt:lpstr>
      <vt:lpstr>Streaming DataFrames Deduplication</vt:lpstr>
      <vt:lpstr>Streaming DataFrames Monitoring queries</vt:lpstr>
      <vt:lpstr>Streaming DataFrames Monitoring queries</vt:lpstr>
      <vt:lpstr>PowerPoint Presentation</vt:lpstr>
      <vt:lpstr>PowerPoint Presentation</vt:lpstr>
      <vt:lpstr>PowerPoint Presentation</vt:lpstr>
      <vt:lpstr>Agenda</vt:lpstr>
      <vt:lpstr>Basics Features</vt:lpstr>
      <vt:lpstr>Basics Features</vt:lpstr>
      <vt:lpstr>Basics Features</vt:lpstr>
      <vt:lpstr>Basics Features</vt:lpstr>
      <vt:lpstr>Table operations and considerations Deletes</vt:lpstr>
      <vt:lpstr>Table operations and considerations Updates</vt:lpstr>
      <vt:lpstr>Table operations and considerations Upserts</vt:lpstr>
      <vt:lpstr>Table operations and considerations Upserts</vt:lpstr>
      <vt:lpstr>Table operations and considerations Upserts</vt:lpstr>
      <vt:lpstr>Change Data Feed Prior CDF</vt:lpstr>
      <vt:lpstr>Change Data Feed Features</vt:lpstr>
      <vt:lpstr>Change Data Feed Use cases</vt:lpstr>
      <vt:lpstr>Change Data Feed Enable modes</vt:lpstr>
      <vt:lpstr>Change Data Feed Data</vt:lpstr>
      <vt:lpstr>Change Data Feed Reading changes</vt:lpstr>
      <vt:lpstr>Change Data Feed Reading changes</vt:lpstr>
      <vt:lpstr>Recommendations using Delta Lake Partitioning</vt:lpstr>
      <vt:lpstr>Recommendations using Delta Lake Compaction</vt:lpstr>
      <vt:lpstr>Recommendations using Delta Lake Data skipping &amp; Z-Ordering</vt:lpstr>
      <vt:lpstr>Recommendations using Delta Lake Data skipping &amp; Z-Ordering</vt:lpstr>
      <vt:lpstr>Recommendations using Delta Lake Cache</vt:lpstr>
      <vt:lpstr>Recommendations using Delta Lake Replace the content or schema of a table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Chema de la Vega Gimenez</dc:creator>
  <cp:lastModifiedBy>Juan Carlos López Rodríguez</cp:lastModifiedBy>
  <cp:revision>70</cp:revision>
  <dcterms:created xsi:type="dcterms:W3CDTF">2023-04-25T08:36:26Z</dcterms:created>
  <dcterms:modified xsi:type="dcterms:W3CDTF">2023-07-19T07:53:26Z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Order">
    <vt:lpwstr>193000.000000000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SharedWithUsers">
    <vt:lpwstr>12;#Alejandro Hidalgo Fernandez;#13;#Chema de la Vega Gimenez</vt:lpwstr>
  </property>
  <property fmtid="{D5CDD505-2E9C-101B-9397-08002B2CF9AE}" pid="11" name="ContentTypeId">
    <vt:lpwstr>0x010100891A9AB058973446B250B2A443E71676</vt:lpwstr>
  </property>
</Properties>
</file>